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78"/>
  </p:notesMasterIdLst>
  <p:sldIdLst>
    <p:sldId id="256" r:id="rId2"/>
    <p:sldId id="264" r:id="rId3"/>
    <p:sldId id="401" r:id="rId4"/>
    <p:sldId id="399" r:id="rId5"/>
    <p:sldId id="257" r:id="rId6"/>
    <p:sldId id="266" r:id="rId7"/>
    <p:sldId id="258" r:id="rId8"/>
    <p:sldId id="259" r:id="rId9"/>
    <p:sldId id="262" r:id="rId10"/>
    <p:sldId id="267" r:id="rId11"/>
    <p:sldId id="268" r:id="rId12"/>
    <p:sldId id="270" r:id="rId13"/>
    <p:sldId id="271" r:id="rId14"/>
    <p:sldId id="272" r:id="rId15"/>
    <p:sldId id="280" r:id="rId16"/>
    <p:sldId id="281" r:id="rId17"/>
    <p:sldId id="400" r:id="rId18"/>
    <p:sldId id="282" r:id="rId19"/>
    <p:sldId id="284" r:id="rId20"/>
    <p:sldId id="285" r:id="rId21"/>
    <p:sldId id="265" r:id="rId22"/>
    <p:sldId id="288" r:id="rId23"/>
    <p:sldId id="289" r:id="rId24"/>
    <p:sldId id="290" r:id="rId25"/>
    <p:sldId id="291" r:id="rId26"/>
    <p:sldId id="292" r:id="rId27"/>
    <p:sldId id="293" r:id="rId28"/>
    <p:sldId id="279" r:id="rId29"/>
    <p:sldId id="276" r:id="rId30"/>
    <p:sldId id="294" r:id="rId31"/>
    <p:sldId id="296" r:id="rId32"/>
    <p:sldId id="302" r:id="rId33"/>
    <p:sldId id="303" r:id="rId34"/>
    <p:sldId id="304" r:id="rId35"/>
    <p:sldId id="305" r:id="rId36"/>
    <p:sldId id="297" r:id="rId37"/>
    <p:sldId id="306" r:id="rId38"/>
    <p:sldId id="307" r:id="rId39"/>
    <p:sldId id="298" r:id="rId40"/>
    <p:sldId id="299" r:id="rId41"/>
    <p:sldId id="300" r:id="rId42"/>
    <p:sldId id="301" r:id="rId43"/>
    <p:sldId id="277" r:id="rId44"/>
    <p:sldId id="308" r:id="rId45"/>
    <p:sldId id="309" r:id="rId46"/>
    <p:sldId id="310" r:id="rId47"/>
    <p:sldId id="311" r:id="rId48"/>
    <p:sldId id="312" r:id="rId49"/>
    <p:sldId id="283" r:id="rId50"/>
    <p:sldId id="313" r:id="rId51"/>
    <p:sldId id="314" r:id="rId52"/>
    <p:sldId id="315" r:id="rId53"/>
    <p:sldId id="318" r:id="rId54"/>
    <p:sldId id="317" r:id="rId55"/>
    <p:sldId id="319" r:id="rId56"/>
    <p:sldId id="316" r:id="rId57"/>
    <p:sldId id="339" r:id="rId58"/>
    <p:sldId id="395" r:id="rId59"/>
    <p:sldId id="355" r:id="rId60"/>
    <p:sldId id="343" r:id="rId61"/>
    <p:sldId id="344" r:id="rId62"/>
    <p:sldId id="387" r:id="rId63"/>
    <p:sldId id="388" r:id="rId64"/>
    <p:sldId id="356" r:id="rId65"/>
    <p:sldId id="357" r:id="rId66"/>
    <p:sldId id="391" r:id="rId67"/>
    <p:sldId id="393" r:id="rId68"/>
    <p:sldId id="361" r:id="rId69"/>
    <p:sldId id="345" r:id="rId70"/>
    <p:sldId id="353" r:id="rId71"/>
    <p:sldId id="347" r:id="rId72"/>
    <p:sldId id="396" r:id="rId73"/>
    <p:sldId id="397" r:id="rId74"/>
    <p:sldId id="348" r:id="rId75"/>
    <p:sldId id="389" r:id="rId76"/>
    <p:sldId id="39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288" y="192"/>
      </p:cViewPr>
      <p:guideLst/>
    </p:cSldViewPr>
  </p:slideViewPr>
  <p:outlineViewPr>
    <p:cViewPr>
      <p:scale>
        <a:sx n="33" d="100"/>
        <a:sy n="33" d="100"/>
      </p:scale>
      <p:origin x="0" y="-8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11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1AF5F-8450-8640-9DA9-8C273B7ADD3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5E345-F92C-0848-B4E8-3FF5A662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1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5E345-F92C-0848-B4E8-3FF5A6621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5E345-F92C-0848-B4E8-3FF5A6621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5E345-F92C-0848-B4E8-3FF5A6621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5E345-F92C-0848-B4E8-3FF5A6621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5E345-F92C-0848-B4E8-3FF5A6621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B8AC-2C92-3A4E-B7E5-7B01AC2EE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04BC5-E4C1-804E-A47F-7B5356A8E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DEC66-2201-2548-BC54-5C0A642B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25468-7D09-3944-9C48-1E2F750C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4F28C-044F-C94C-B9B8-946C8565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0604-39C5-6147-A00C-51952FA5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65D4F-6A27-FE45-BE40-51DF69452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7556-BB16-B74C-9D37-FB9DCA35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2B3CD-4025-D949-BA3D-1D3A5F39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6E6E-D854-5F48-926B-C0A3E8D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861EB-53D6-F54B-824B-4FC73E8AF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0CA8-47E4-A746-A8C7-57C5F32BD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6FA3F-843E-454D-8535-8AC30FD6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3B2F-02F3-1A44-B407-67D3D56F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BCBE-EE7D-2B49-A0BE-AC341E6E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605D-54D1-214E-94F7-CEC05C49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B3DD-C0F1-1546-AC6F-B2B73211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9F7C4-F954-2E4C-AA68-D30560DE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E378-C4FB-244A-BEC0-5EC6DADA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D8EF5-7D99-EF40-8153-E730516A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2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2FB8-CF5D-2049-A913-35C0395C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9CC06-49C0-8E4B-B3C5-3DD67AC9F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CACF1-8A04-2B4E-91C9-15BA085E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0243-6B61-6345-94DE-7C4AC7A3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925D-8295-BA4F-9BFC-E9801C19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B520-E71A-FA4D-AA8C-7C75EBD0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E5EA-E00C-5A4C-9FFF-CFD9B9620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6AB7-4EA1-7A41-B0DF-95BA0EB84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58196-26D7-894E-A304-5FDED9FC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63E87-38F1-944B-BE71-422F5B3D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5D349-F8C4-F045-96DB-A792F9F0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4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82E0-795A-7243-93A3-54003176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0781-5ADC-7F44-8F6E-ED87C98BD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C0F69-5252-9246-AD0B-A51B5531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9F126-E207-C84A-9FA1-763182EF4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57831-1240-5A40-91E2-EBC8E8165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DCB15-FAB7-5C40-9618-C6A9C50E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9919B-E58A-3044-8F20-E66FCBC6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A958EB-557F-8D46-8E00-35587625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CBCA-5CBC-A54C-A3B5-7A8644AA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636E9-7858-4F47-B9F3-337EBBE2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B940A-22B3-564F-910E-9AB7C4B9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86BE4-12FF-1C44-B6F0-92F8EE50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5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6EEFF-28D1-3447-B26C-2CCD2B7D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3C1EC-DE9B-4843-8DD3-3BE82A3E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02F74-5604-C142-A190-6657EFE7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3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9C54-BC8A-0741-9041-686D66F4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826B-58AF-2F49-B0AB-1D115A1E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4CFC6-A77F-F249-9CCD-074D8ECFE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7FE4-9EF6-664C-8410-0EDFBAD8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B6C1-69FE-864A-B131-CFF57FFC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F0975-609F-7F4F-990A-BFC72DC3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C75D-CB57-B94E-A82D-91FDC766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9B188-326E-D143-9869-BEF7D2299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28D79-6C32-CC41-82EC-80E13F8D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D234E-88F2-7C42-949E-7A29CABB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6007-D25B-BD44-8CD0-681C1740981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C341-2945-3F4D-8DF2-040F3174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E2A57-06F3-FE41-B479-CEFD3300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BAA87-DC57-214F-98CB-560F98C9A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2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96FFE-A9A9-974B-8663-EA08DF0B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E61C3-0336-4F43-A728-D3BF1658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C666-8F28-0542-BAAC-14827951C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6007-D25B-BD44-8CD0-681C1740981F}" type="datetimeFigureOut">
              <a:rPr lang="en-US" smtClean="0"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7C633-968D-0A44-9E14-5CD5846F7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A3A08-E8E9-9B41-A595-20B516E67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D7497-EC45-0B48-9708-5DB7E2D82E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4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Empty_element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Attributes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Attributes#boolean_attribut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Attribu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HTML/Element/u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HTML/Element/o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ab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div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HTML/Element/span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lin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scrip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Accessibility/HTML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form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input/te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input/passwor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input/rad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input/checkbo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selec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ML/Element#forms" TargetMode="External"/><Relationship Id="rId3" Type="http://schemas.openxmlformats.org/officeDocument/2006/relationships/hyperlink" Target="https://developer.mozilla.org/en-US/docs/Web/HTML/Element#content_sectioning" TargetMode="External"/><Relationship Id="rId7" Type="http://schemas.openxmlformats.org/officeDocument/2006/relationships/hyperlink" Target="https://developer.mozilla.org/en-US/docs/Web/HTML/Element#table_content" TargetMode="External"/><Relationship Id="rId2" Type="http://schemas.openxmlformats.org/officeDocument/2006/relationships/hyperlink" Target="https://developer.mozilla.org/en-US/docs/Web/HTML/Element#document_met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#image_and_multimedia" TargetMode="External"/><Relationship Id="rId5" Type="http://schemas.openxmlformats.org/officeDocument/2006/relationships/hyperlink" Target="https://developer.mozilla.org/en-US/docs/Web/HTML/Element#inline_text_semantics" TargetMode="External"/><Relationship Id="rId4" Type="http://schemas.openxmlformats.org/officeDocument/2006/relationships/hyperlink" Target="https://developer.mozilla.org/en-US/docs/Web/HTML/Element#text_content" TargetMode="External"/><Relationship Id="rId9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Properties_Referenc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getting-started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0/examples/grid/#container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mozilla.org/en-US/docs/Web/JavaScript/Reference/Template_literal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Block-level_elemen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HTML/Inline_ele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8830-9506-754F-B9DA-E84E5F955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HTML, CSS, JavaScript Review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F1BD7D-86E3-DB4B-85D8-D3C643C34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Course: CSC 436 Web Applications</a:t>
            </a:r>
            <a:br>
              <a:rPr lang="en-US" dirty="0"/>
            </a:br>
            <a:r>
              <a:rPr lang="en-US" dirty="0"/>
              <a:t>Instructor: Paul </a:t>
            </a:r>
            <a:r>
              <a:rPr lang="en-US" dirty="0" err="1"/>
              <a:t>Duszak</a:t>
            </a:r>
            <a:endParaRPr lang="en-US" dirty="0"/>
          </a:p>
          <a:p>
            <a:r>
              <a:rPr lang="en-US" dirty="0"/>
              <a:t>Quarter: Fall 2022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5688-D3BB-0C4B-B975-2C164AF6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9715500" cy="660507"/>
          </a:xfrm>
        </p:spPr>
        <p:txBody>
          <a:bodyPr>
            <a:normAutofit/>
          </a:bodyPr>
          <a:lstStyle/>
          <a:p>
            <a:r>
              <a:rPr lang="en-US" sz="2000" dirty="0"/>
              <a:t>Not all elements have an opening tag, content, and a closing tag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1257300" y="2943139"/>
            <a:ext cx="9842500" cy="77500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img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="https://</a:t>
            </a:r>
            <a:r>
              <a:rPr lang="en-US" sz="1600" dirty="0" err="1">
                <a:solidFill>
                  <a:schemeClr val="bg1"/>
                </a:solidFill>
              </a:rPr>
              <a:t>upload.wikimedia.org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wikipedia</a:t>
            </a:r>
            <a:r>
              <a:rPr lang="en-US" sz="1600" dirty="0">
                <a:solidFill>
                  <a:schemeClr val="bg1"/>
                </a:solidFill>
              </a:rPr>
              <a:t>/commons/2/2f/Google_2015_logo.svg"&gt;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D37B4-9409-1F40-8D60-ABD331B7B3A8}"/>
              </a:ext>
            </a:extLst>
          </p:cNvPr>
          <p:cNvSpPr txBox="1"/>
          <p:nvPr/>
        </p:nvSpPr>
        <p:spPr>
          <a:xfrm>
            <a:off x="1257300" y="4060938"/>
            <a:ext cx="188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5EA4F-36FD-814B-B6BA-6062BCDECDD9}"/>
              </a:ext>
            </a:extLst>
          </p:cNvPr>
          <p:cNvSpPr txBox="1"/>
          <p:nvPr/>
        </p:nvSpPr>
        <p:spPr>
          <a:xfrm>
            <a:off x="1249041" y="2486132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0FE6-664D-A847-8B3F-C0A49959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4762078"/>
            <a:ext cx="3048000" cy="1030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A3D68-5121-DD4E-AC55-85562BD171B5}"/>
              </a:ext>
            </a:extLst>
          </p:cNvPr>
          <p:cNvSpPr txBox="1"/>
          <p:nvPr/>
        </p:nvSpPr>
        <p:spPr>
          <a:xfrm>
            <a:off x="129092" y="6465346"/>
            <a:ext cx="1171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https://developer.mozilla.org/en-US/docs/Glossary/Empty_element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355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300D-314B-0447-A129-F394C526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66E5-52D5-CD46-B752-BF591203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2199"/>
            <a:ext cx="10515600" cy="2544763"/>
          </a:xfrm>
        </p:spPr>
        <p:txBody>
          <a:bodyPr>
            <a:normAutofit/>
          </a:bodyPr>
          <a:lstStyle/>
          <a:p>
            <a:r>
              <a:rPr lang="en-US" dirty="0"/>
              <a:t>Attributes contain extra information about the element that won't appear in the content </a:t>
            </a:r>
          </a:p>
          <a:p>
            <a:r>
              <a:rPr lang="en-US" b="1" dirty="0"/>
              <a:t>Content</a:t>
            </a:r>
            <a:r>
              <a:rPr lang="en-US" dirty="0"/>
              <a:t> – Content of the element</a:t>
            </a:r>
          </a:p>
          <a:p>
            <a:r>
              <a:rPr lang="en-US" b="1" dirty="0"/>
              <a:t>Closing Tag </a:t>
            </a:r>
            <a:r>
              <a:rPr lang="en-US" dirty="0"/>
              <a:t>– Similar to an opening tag, except a forward slash precedes the element name, indicates the end of the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61478-1510-9C42-82D3-47BA9CAF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828800"/>
            <a:ext cx="8166100" cy="99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6140C0-537B-4645-863A-198520EEBD90}"/>
              </a:ext>
            </a:extLst>
          </p:cNvPr>
          <p:cNvSpPr txBox="1"/>
          <p:nvPr/>
        </p:nvSpPr>
        <p:spPr>
          <a:xfrm>
            <a:off x="129092" y="6465346"/>
            <a:ext cx="627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https://developer.mozilla.org/en-US/docs/Web/HTML/Attributes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52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5688-D3BB-0C4B-B975-2C164AF6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9715500" cy="660507"/>
          </a:xfrm>
        </p:spPr>
        <p:txBody>
          <a:bodyPr>
            <a:normAutofit/>
          </a:bodyPr>
          <a:lstStyle/>
          <a:p>
            <a:r>
              <a:rPr lang="en-US" sz="2000" dirty="0"/>
              <a:t>Some attributes do not have values as they can only have one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1257300" y="2943139"/>
            <a:ext cx="9842500" cy="77500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&lt;input type="text" disabled&gt;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&lt;input type="text"&gt;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D37B4-9409-1F40-8D60-ABD331B7B3A8}"/>
              </a:ext>
            </a:extLst>
          </p:cNvPr>
          <p:cNvSpPr txBox="1"/>
          <p:nvPr/>
        </p:nvSpPr>
        <p:spPr>
          <a:xfrm>
            <a:off x="1257300" y="4060938"/>
            <a:ext cx="188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5EA4F-36FD-814B-B6BA-6062BCDECDD9}"/>
              </a:ext>
            </a:extLst>
          </p:cNvPr>
          <p:cNvSpPr txBox="1"/>
          <p:nvPr/>
        </p:nvSpPr>
        <p:spPr>
          <a:xfrm>
            <a:off x="1249041" y="2486132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9D9D5-1D44-D143-88A8-5EB59AFF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41" y="4773063"/>
            <a:ext cx="467360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88C6F-4E59-6A49-AD43-C3169C2CA055}"/>
              </a:ext>
            </a:extLst>
          </p:cNvPr>
          <p:cNvSpPr txBox="1"/>
          <p:nvPr/>
        </p:nvSpPr>
        <p:spPr>
          <a:xfrm>
            <a:off x="129092" y="6465346"/>
            <a:ext cx="1110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https://developer.mozilla.org/en-US/docs/Web/HTML/Attributes#boolean_attributes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54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HTML document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7658100" y="2231831"/>
            <a:ext cx="3695700" cy="33180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&lt;!DOCTYPE html&gt;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&lt;html&gt;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&lt;head&gt;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    &lt;meta charset="utf-8"&gt;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    &lt;title&gt;My test page&lt;/title&gt;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&lt;/head&gt;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&lt;body&gt;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    &lt;p&gt;This is my page&lt;/p&gt;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&lt;/body&gt;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&lt;/html&gt;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CD852-5A4F-E64D-A2A9-F072D178A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000" cy="4397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&lt;doctype&gt; </a:t>
            </a:r>
            <a:r>
              <a:rPr lang="en-US" dirty="0"/>
              <a:t>– historical artifact, required for valid markup</a:t>
            </a:r>
          </a:p>
          <a:p>
            <a:r>
              <a:rPr lang="en-US" b="1" dirty="0"/>
              <a:t>&lt;html&gt; </a:t>
            </a:r>
            <a:r>
              <a:rPr lang="en-US" dirty="0"/>
              <a:t>- root element which wraps all other elements</a:t>
            </a:r>
          </a:p>
          <a:p>
            <a:r>
              <a:rPr lang="en-US" b="1" dirty="0"/>
              <a:t>&lt;head&gt; </a:t>
            </a:r>
            <a:r>
              <a:rPr lang="en-US" dirty="0"/>
              <a:t>- element contains everything to include in the page which is not content; character set declarations, stylesheets, </a:t>
            </a:r>
            <a:r>
              <a:rPr lang="en-US" dirty="0" err="1"/>
              <a:t>javascript</a:t>
            </a:r>
            <a:r>
              <a:rPr lang="en-US" dirty="0"/>
              <a:t>, and metadata</a:t>
            </a:r>
          </a:p>
          <a:p>
            <a:r>
              <a:rPr lang="en-US" b="1" dirty="0"/>
              <a:t>&lt;meta charset&gt; </a:t>
            </a:r>
            <a:r>
              <a:rPr lang="en-US" dirty="0"/>
              <a:t>- indicates textual content on the pages is utf-8</a:t>
            </a:r>
          </a:p>
          <a:p>
            <a:r>
              <a:rPr lang="en-US" b="1" dirty="0"/>
              <a:t>&lt;title&gt; </a:t>
            </a:r>
            <a:r>
              <a:rPr lang="en-US" dirty="0"/>
              <a:t>- sets page title</a:t>
            </a:r>
          </a:p>
          <a:p>
            <a:r>
              <a:rPr lang="en-US" b="1" dirty="0"/>
              <a:t>&lt;body&gt; </a:t>
            </a:r>
            <a:r>
              <a:rPr lang="en-US" dirty="0"/>
              <a:t>- contains </a:t>
            </a:r>
            <a:r>
              <a:rPr lang="en-US" i="1" dirty="0"/>
              <a:t>all</a:t>
            </a:r>
            <a:r>
              <a:rPr lang="en-US" dirty="0"/>
              <a:t> the content that displays on the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D3E97-1E97-CF48-A832-0FA612154177}"/>
              </a:ext>
            </a:extLst>
          </p:cNvPr>
          <p:cNvSpPr txBox="1"/>
          <p:nvPr/>
        </p:nvSpPr>
        <p:spPr>
          <a:xfrm>
            <a:off x="7649841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</p:spTree>
    <p:extLst>
      <p:ext uri="{BB962C8B-B14F-4D97-AF65-F5344CB8AC3E}">
        <p14:creationId xmlns:p14="http://schemas.microsoft.com/office/powerpoint/2010/main" val="3118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A27C78-3595-DD42-8F10-0F5D87E6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63807"/>
              </p:ext>
            </p:extLst>
          </p:nvPr>
        </p:nvGraphicFramePr>
        <p:xfrm>
          <a:off x="1117601" y="1690688"/>
          <a:ext cx="10236199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3499">
                  <a:extLst>
                    <a:ext uri="{9D8B030D-6E8A-4147-A177-3AD203B41FA5}">
                      <a16:colId xmlns:a16="http://schemas.microsoft.com/office/drawing/2014/main" val="866291182"/>
                    </a:ext>
                  </a:extLst>
                </a:gridCol>
                <a:gridCol w="6362700">
                  <a:extLst>
                    <a:ext uri="{9D8B030D-6E8A-4147-A177-3AD203B41FA5}">
                      <a16:colId xmlns:a16="http://schemas.microsoft.com/office/drawing/2014/main" val="2349050974"/>
                    </a:ext>
                  </a:extLst>
                </a:gridCol>
              </a:tblGrid>
              <a:tr h="303212">
                <a:tc>
                  <a:txBody>
                    <a:bodyPr/>
                    <a:lstStyle/>
                    <a:p>
                      <a:r>
                        <a:rPr lang="en-US" dirty="0"/>
                        <a:t>&lt;h1&gt; … &lt;/h1&gt; through &lt;h6&gt; ... &lt;/h6&gt;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Heading – Defines a heading, descending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93949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r>
                        <a:rPr lang="en-US" dirty="0"/>
                        <a:t>&lt;p&gt; … &lt;/p&gt;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Paragraph – Defines a paragraph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7043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&lt;a </a:t>
                      </a:r>
                      <a:r>
                        <a:rPr lang="en-US" altLang="en-US" dirty="0" err="1"/>
                        <a:t>href</a:t>
                      </a:r>
                      <a:r>
                        <a:rPr lang="en-US" altLang="en-US" dirty="0"/>
                        <a:t>=“https://…”&gt;Link Text&lt;/a&gt;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Anchor tag – Defines a hyperlink</a:t>
                      </a:r>
                    </a:p>
                    <a:p>
                      <a:r>
                        <a:rPr lang="en-US" sz="1600" b="1" dirty="0"/>
                        <a:t>Attributes: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href</a:t>
                      </a:r>
                      <a:r>
                        <a:rPr lang="en-US" dirty="0"/>
                        <a:t> – The absolute or relative URL the hyperlink points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03334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&lt;</a:t>
                      </a:r>
                      <a:r>
                        <a:rPr lang="en-US" altLang="en-US" dirty="0" err="1"/>
                        <a:t>img</a:t>
                      </a:r>
                      <a:r>
                        <a:rPr lang="en-US" alt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tag - </a:t>
                      </a:r>
                      <a:r>
                        <a:rPr lang="en-CA" altLang="en-US" dirty="0"/>
                        <a:t>used to display graphics (.jpeg, .</a:t>
                      </a:r>
                      <a:r>
                        <a:rPr lang="en-CA" altLang="en-US" dirty="0" err="1"/>
                        <a:t>png</a:t>
                      </a:r>
                      <a:r>
                        <a:rPr lang="en-CA" altLang="en-US" dirty="0"/>
                        <a:t>, .gif, </a:t>
                      </a:r>
                      <a:r>
                        <a:rPr lang="en-CA" altLang="en-US" dirty="0" err="1"/>
                        <a:t>etc</a:t>
                      </a:r>
                      <a:r>
                        <a:rPr lang="en-CA" altLang="en-US" dirty="0"/>
                        <a:t>)</a:t>
                      </a:r>
                    </a:p>
                    <a:p>
                      <a:r>
                        <a:rPr lang="en-US" sz="1600" b="1" dirty="0"/>
                        <a:t>Attributes: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/>
                        <a:t>src</a:t>
                      </a:r>
                      <a:r>
                        <a:rPr lang="en-US" b="0" dirty="0"/>
                        <a:t> - the absolute or relative location of the image file</a:t>
                      </a:r>
                    </a:p>
                    <a:p>
                      <a:pPr marL="285750" marR="0" lvl="3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alt - a</a:t>
                      </a:r>
                      <a:r>
                        <a:rPr lang="en-US" dirty="0"/>
                        <a:t>lternate Text for people who don't see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72504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&lt;strong&gt; … &lt;/strong&gt; and &lt;</a:t>
                      </a:r>
                      <a:r>
                        <a:rPr lang="en-US" altLang="en-US" dirty="0" err="1"/>
                        <a:t>i</a:t>
                      </a:r>
                      <a:r>
                        <a:rPr lang="en-US" altLang="en-US" dirty="0"/>
                        <a:t>&gt; … &lt;/</a:t>
                      </a:r>
                      <a:r>
                        <a:rPr lang="en-US" altLang="en-US" dirty="0" err="1"/>
                        <a:t>i</a:t>
                      </a:r>
                      <a:r>
                        <a:rPr lang="en-US" alt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Bold and Italic – Bolds and italicizes text respectively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69574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br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Break – Starts a new line of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299904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r>
                        <a:rPr lang="en-US" dirty="0"/>
                        <a:t>&lt;!-- comment --&gt;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 – A 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979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9EB310-4E7F-8243-BD81-C8704EF03A7F}"/>
              </a:ext>
            </a:extLst>
          </p:cNvPr>
          <p:cNvSpPr txBox="1"/>
          <p:nvPr/>
        </p:nvSpPr>
        <p:spPr>
          <a:xfrm>
            <a:off x="129092" y="6465346"/>
            <a:ext cx="627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https://developer.mozilla.org/en-US/docs/Web/HTML/Attributes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762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846459" y="2231831"/>
            <a:ext cx="3695700" cy="33180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&lt;</a:t>
            </a:r>
            <a:r>
              <a:rPr lang="en-CA" altLang="en-US" dirty="0" err="1">
                <a:solidFill>
                  <a:schemeClr val="bg1"/>
                </a:solidFill>
              </a:rPr>
              <a:t>ul</a:t>
            </a:r>
            <a:r>
              <a:rPr lang="en-CA" altLang="en-US" dirty="0">
                <a:solidFill>
                  <a:schemeClr val="bg1"/>
                </a:solidFill>
              </a:rPr>
              <a:t>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&lt;li&gt;Apple&lt;/li&gt;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&lt;li&gt;Pear&lt;/li&gt;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&lt;li&gt;Kiwi&lt;/li&gt;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&lt;li&gt;</a:t>
            </a:r>
            <a:br>
              <a:rPr lang="en-CA" altLang="en-US" dirty="0">
                <a:solidFill>
                  <a:schemeClr val="bg1"/>
                </a:solidFill>
              </a:rPr>
            </a:br>
            <a:r>
              <a:rPr lang="en-CA" altLang="en-US" dirty="0">
                <a:solidFill>
                  <a:schemeClr val="bg1"/>
                </a:solidFill>
              </a:rPr>
              <a:t>       &lt;</a:t>
            </a:r>
            <a:r>
              <a:rPr lang="en-CA" altLang="en-US" dirty="0" err="1">
                <a:solidFill>
                  <a:schemeClr val="bg1"/>
                </a:solidFill>
              </a:rPr>
              <a:t>ul</a:t>
            </a:r>
            <a:r>
              <a:rPr lang="en-CA" altLang="en-US" dirty="0">
                <a:solidFill>
                  <a:schemeClr val="bg1"/>
                </a:solidFill>
              </a:rPr>
              <a:t>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         &lt;li&gt;Big&lt;/li&gt;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         &lt;li&gt;Small&lt;/li&gt;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      &lt;/</a:t>
            </a:r>
            <a:r>
              <a:rPr lang="en-CA" altLang="en-US" dirty="0" err="1">
                <a:solidFill>
                  <a:schemeClr val="bg1"/>
                </a:solidFill>
              </a:rPr>
              <a:t>ul</a:t>
            </a:r>
            <a:r>
              <a:rPr lang="en-CA" altLang="en-US" dirty="0">
                <a:solidFill>
                  <a:schemeClr val="bg1"/>
                </a:solidFill>
              </a:rPr>
              <a:t>&gt;</a:t>
            </a:r>
            <a:br>
              <a:rPr lang="en-CA" altLang="en-US" dirty="0">
                <a:solidFill>
                  <a:schemeClr val="bg1"/>
                </a:solidFill>
              </a:rPr>
            </a:br>
            <a:r>
              <a:rPr lang="en-CA" altLang="en-US" dirty="0">
                <a:solidFill>
                  <a:schemeClr val="bg1"/>
                </a:solidFill>
              </a:rPr>
              <a:t> &lt;/li&gt;</a:t>
            </a:r>
          </a:p>
          <a:p>
            <a:pPr marL="914400" lvl="2" indent="0">
              <a:spcBef>
                <a:spcPts val="600"/>
              </a:spcBef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</a:rPr>
              <a:t>&lt;/</a:t>
            </a:r>
            <a:r>
              <a:rPr lang="en-CA" altLang="en-US" dirty="0" err="1">
                <a:solidFill>
                  <a:schemeClr val="bg1"/>
                </a:solidFill>
              </a:rPr>
              <a:t>ul</a:t>
            </a:r>
            <a:r>
              <a:rPr lang="en-CA" altLang="en-US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D3E97-1E97-CF48-A832-0FA612154177}"/>
              </a:ext>
            </a:extLst>
          </p:cNvPr>
          <p:cNvSpPr txBox="1"/>
          <p:nvPr/>
        </p:nvSpPr>
        <p:spPr>
          <a:xfrm>
            <a:off x="8382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6B4E4-2549-9C49-A53D-CB594AB4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19" y="2228294"/>
            <a:ext cx="2806071" cy="2460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B7FF19-84EF-A34D-BFAB-51463F21091C}"/>
              </a:ext>
            </a:extLst>
          </p:cNvPr>
          <p:cNvSpPr txBox="1"/>
          <p:nvPr/>
        </p:nvSpPr>
        <p:spPr>
          <a:xfrm>
            <a:off x="60960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4DEE-8D4C-CC48-9087-A855F9FA1103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https://developer.mozilla.org/en-US/docs/Web/HTML/Element/ul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81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846459" y="2231831"/>
            <a:ext cx="3695700" cy="33180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&lt;li&gt;Apple&lt;/li&gt;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&lt;li&gt;Pear&lt;/li&gt;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&lt;li&gt;Kiwi&lt;/li&gt;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&lt;li&gt;</a:t>
            </a:r>
            <a:b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&lt;li&gt;Big&lt;/li&gt;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&lt;li&gt;Small&lt;/li&gt;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&lt;/li&gt;</a:t>
            </a:r>
          </a:p>
          <a:p>
            <a:pPr marL="914400" lvl="2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D3E97-1E97-CF48-A832-0FA612154177}"/>
              </a:ext>
            </a:extLst>
          </p:cNvPr>
          <p:cNvSpPr txBox="1"/>
          <p:nvPr/>
        </p:nvSpPr>
        <p:spPr>
          <a:xfrm>
            <a:off x="8382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7FF19-84EF-A34D-BFAB-51463F21091C}"/>
              </a:ext>
            </a:extLst>
          </p:cNvPr>
          <p:cNvSpPr txBox="1"/>
          <p:nvPr/>
        </p:nvSpPr>
        <p:spPr>
          <a:xfrm>
            <a:off x="60960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37602-C64B-334F-9FD3-38D6300C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7" y="2228294"/>
            <a:ext cx="2894158" cy="253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60CC41-72B4-7B4D-8896-7630AB872FE0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https://developer.mozilla.org/en-US/docs/Web/HTML/Element/ol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49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846459" y="2231831"/>
            <a:ext cx="3695700" cy="33180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&lt;table&gt;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thead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colspan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="2"&gt;The table header&lt;/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thead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tbody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&lt;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&lt;td&gt;The table body&lt;/td&gt;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&lt;td&gt;with two columns&lt;/td&gt;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&lt;/</a:t>
            </a:r>
            <a:r>
              <a:rPr lang="en-CA" alt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tbody</a:t>
            </a: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A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&lt;/table&gt;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D3E97-1E97-CF48-A832-0FA612154177}"/>
              </a:ext>
            </a:extLst>
          </p:cNvPr>
          <p:cNvSpPr txBox="1"/>
          <p:nvPr/>
        </p:nvSpPr>
        <p:spPr>
          <a:xfrm>
            <a:off x="8382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7FF19-84EF-A34D-BFAB-51463F21091C}"/>
              </a:ext>
            </a:extLst>
          </p:cNvPr>
          <p:cNvSpPr txBox="1"/>
          <p:nvPr/>
        </p:nvSpPr>
        <p:spPr>
          <a:xfrm>
            <a:off x="6096000" y="1774825"/>
            <a:ext cx="20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0CC41-72B4-7B4D-8896-7630AB872FE0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https://developer.mozilla.org/en-US/docs/Web/HTML/Element/table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C6C48-CFD5-6347-AC24-E04D446C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996" y="2228293"/>
            <a:ext cx="4994829" cy="18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EE84-2445-1A44-9E84-BF05A1EF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&lt;div&gt; and &lt;span&gt;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2855-0AA7-2C4B-86D5-36D9C525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17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 </a:t>
            </a:r>
            <a:r>
              <a:rPr lang="en-US" sz="2400" b="1" dirty="0"/>
              <a:t>&lt;div&gt; </a:t>
            </a:r>
            <a:r>
              <a:rPr lang="en-US" sz="2400" dirty="0"/>
              <a:t> element is the generic block container for flow content.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Division or section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Groups and identifies one or more block-elements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Usually causes a line break before and after</a:t>
            </a:r>
          </a:p>
          <a:p>
            <a:r>
              <a:rPr lang="en-US" sz="2400" dirty="0"/>
              <a:t>The </a:t>
            </a:r>
            <a:r>
              <a:rPr lang="en-US" sz="2400" b="1" dirty="0"/>
              <a:t>&lt;span&gt;</a:t>
            </a:r>
            <a:r>
              <a:rPr lang="en-US" sz="2400" dirty="0"/>
              <a:t> element is a generic inline container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groups and identifies in-line elements (e.g. words)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no visual change by itself (no line break)</a:t>
            </a:r>
          </a:p>
          <a:p>
            <a:pPr lvl="1"/>
            <a:r>
              <a:rPr lang="en-CA" altLang="en-US" sz="2000" dirty="0">
                <a:solidFill>
                  <a:srgbClr val="000000"/>
                </a:solidFill>
              </a:rPr>
              <a:t>used to apply styles to parts of a text line, for example:</a:t>
            </a:r>
          </a:p>
          <a:p>
            <a:pPr marL="668338" indent="-668338">
              <a:spcBef>
                <a:spcPts val="600"/>
              </a:spcBef>
              <a:buNone/>
              <a:tabLst>
                <a:tab pos="669925" algn="l"/>
                <a:tab pos="774700" algn="l"/>
                <a:tab pos="1223963" algn="l"/>
                <a:tab pos="1673225" algn="l"/>
                <a:tab pos="2122488" algn="l"/>
                <a:tab pos="2571750" algn="l"/>
                <a:tab pos="3021013" algn="l"/>
                <a:tab pos="3470275" algn="l"/>
                <a:tab pos="3919538" algn="l"/>
                <a:tab pos="4368800" algn="l"/>
                <a:tab pos="4818063" algn="l"/>
                <a:tab pos="5267325" algn="l"/>
                <a:tab pos="5716588" algn="l"/>
                <a:tab pos="6165850" algn="l"/>
                <a:tab pos="6615113" algn="l"/>
                <a:tab pos="7064375" algn="l"/>
                <a:tab pos="7513638" algn="l"/>
                <a:tab pos="7962900" algn="l"/>
                <a:tab pos="8412163" algn="l"/>
                <a:tab pos="8861425" algn="l"/>
                <a:tab pos="9310688" algn="l"/>
              </a:tabLst>
            </a:pPr>
            <a:r>
              <a:rPr lang="en-CA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This &lt;span style=”color: red”&gt;red&lt;/span&gt; apple.</a:t>
            </a:r>
            <a:endParaRPr lang="en-CA" altLang="en-US" sz="2400" dirty="0">
              <a:solidFill>
                <a:srgbClr val="000000"/>
              </a:solidFill>
            </a:endParaRPr>
          </a:p>
          <a:p>
            <a:pPr marL="1011238" indent="-554038"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669925" algn="l"/>
                <a:tab pos="774700" algn="l"/>
                <a:tab pos="1223963" algn="l"/>
                <a:tab pos="1673225" algn="l"/>
                <a:tab pos="2122488" algn="l"/>
                <a:tab pos="2571750" algn="l"/>
                <a:tab pos="3021013" algn="l"/>
                <a:tab pos="3470275" algn="l"/>
                <a:tab pos="3919538" algn="l"/>
                <a:tab pos="4368800" algn="l"/>
                <a:tab pos="4818063" algn="l"/>
                <a:tab pos="5267325" algn="l"/>
                <a:tab pos="5716588" algn="l"/>
                <a:tab pos="6165850" algn="l"/>
                <a:tab pos="6615113" algn="l"/>
                <a:tab pos="7064375" algn="l"/>
                <a:tab pos="7513638" algn="l"/>
                <a:tab pos="7962900" algn="l"/>
                <a:tab pos="8412163" algn="l"/>
                <a:tab pos="8861425" algn="l"/>
                <a:tab pos="9310688" algn="l"/>
              </a:tabLst>
            </a:pPr>
            <a:endParaRPr lang="en-US" altLang="en-US" sz="2400" dirty="0">
              <a:solidFill>
                <a:srgbClr val="000000"/>
              </a:solidFill>
            </a:endParaRPr>
          </a:p>
          <a:p>
            <a:pPr marL="1011238" indent="-554038"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669925" algn="l"/>
                <a:tab pos="774700" algn="l"/>
                <a:tab pos="1223963" algn="l"/>
                <a:tab pos="1673225" algn="l"/>
                <a:tab pos="2122488" algn="l"/>
                <a:tab pos="2571750" algn="l"/>
                <a:tab pos="3021013" algn="l"/>
                <a:tab pos="3470275" algn="l"/>
                <a:tab pos="3919538" algn="l"/>
                <a:tab pos="4368800" algn="l"/>
                <a:tab pos="4818063" algn="l"/>
                <a:tab pos="5267325" algn="l"/>
                <a:tab pos="5716588" algn="l"/>
                <a:tab pos="6165850" algn="l"/>
                <a:tab pos="6615113" algn="l"/>
                <a:tab pos="7064375" algn="l"/>
                <a:tab pos="7513638" algn="l"/>
                <a:tab pos="7962900" algn="l"/>
                <a:tab pos="8412163" algn="l"/>
                <a:tab pos="8861425" algn="l"/>
                <a:tab pos="9310688" algn="l"/>
              </a:tabLst>
            </a:pPr>
            <a:endParaRPr lang="en-CA" alt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A300-3A35-B047-8B91-24898181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901" y="1825625"/>
            <a:ext cx="3810000" cy="364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5B667E-F276-D444-B649-54D2B425165D}"/>
              </a:ext>
            </a:extLst>
          </p:cNvPr>
          <p:cNvSpPr txBox="1"/>
          <p:nvPr/>
        </p:nvSpPr>
        <p:spPr>
          <a:xfrm>
            <a:off x="129092" y="6176963"/>
            <a:ext cx="1171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https://developer.mozilla.org/en-US/docs/Web/HTML/Element/div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4"/>
              </a:rPr>
              <a:t>https://developer.mozilla.org/en-US/docs/Web/HTML/Element/span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830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DD03-AA7C-9346-B49D-8ED1F463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&lt;link&gt;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D1E3-3CBD-2049-B17D-178D9A91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&lt;link&gt; tag defines the relationship between the current document and an external resource.</a:t>
            </a:r>
          </a:p>
          <a:p>
            <a:r>
              <a:rPr lang="en-US" dirty="0"/>
              <a:t>The &lt;link&gt; tag is most often used to link to external style sheets.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2BC326-305D-7843-8C29-AD4C9618E526}"/>
              </a:ext>
            </a:extLst>
          </p:cNvPr>
          <p:cNvSpPr txBox="1">
            <a:spLocks/>
          </p:cNvSpPr>
          <p:nvPr/>
        </p:nvSpPr>
        <p:spPr>
          <a:xfrm>
            <a:off x="1174750" y="4001294"/>
            <a:ext cx="9842500" cy="77500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&lt;head&gt;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  &lt;link </a:t>
            </a:r>
            <a:r>
              <a:rPr lang="en-US" sz="1600" dirty="0" err="1">
                <a:solidFill>
                  <a:schemeClr val="bg1"/>
                </a:solidFill>
              </a:rPr>
              <a:t>rel</a:t>
            </a:r>
            <a:r>
              <a:rPr lang="en-US" sz="1600" dirty="0">
                <a:solidFill>
                  <a:schemeClr val="bg1"/>
                </a:solidFill>
              </a:rPr>
              <a:t>="stylesheet" </a:t>
            </a:r>
            <a:r>
              <a:rPr lang="en-US" sz="1600" dirty="0" err="1">
                <a:solidFill>
                  <a:schemeClr val="bg1"/>
                </a:solidFill>
              </a:rPr>
              <a:t>href</a:t>
            </a:r>
            <a:r>
              <a:rPr lang="en-US" sz="1600" dirty="0">
                <a:solidFill>
                  <a:schemeClr val="bg1"/>
                </a:solidFill>
              </a:rPr>
              <a:t>="</a:t>
            </a:r>
            <a:r>
              <a:rPr lang="en-US" sz="1600" dirty="0" err="1">
                <a:solidFill>
                  <a:schemeClr val="bg1"/>
                </a:solidFill>
              </a:rPr>
              <a:t>styles.css</a:t>
            </a:r>
            <a:r>
              <a:rPr lang="en-US" sz="1600" dirty="0">
                <a:solidFill>
                  <a:schemeClr val="bg1"/>
                </a:solidFill>
              </a:rPr>
              <a:t>"&gt;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&lt;/head&gt;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5171F-262F-2D40-8EE2-499FDAF8AEFA}"/>
              </a:ext>
            </a:extLst>
          </p:cNvPr>
          <p:cNvSpPr txBox="1"/>
          <p:nvPr/>
        </p:nvSpPr>
        <p:spPr>
          <a:xfrm>
            <a:off x="1174749" y="3564494"/>
            <a:ext cx="32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Linking external stylesheet: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162C9-F683-2443-B1F8-4B60782F3EDC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https://developer.mozilla.org/en-US/docs/Web/HTML/Element/link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64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A21-248E-8F48-BA8A-4ED4F25C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B48-ACEE-034F-8547-86C058ACA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Syllabus Review</a:t>
            </a:r>
          </a:p>
          <a:p>
            <a:r>
              <a:rPr lang="en-US" sz="2400" dirty="0"/>
              <a:t>Homework Review</a:t>
            </a:r>
          </a:p>
          <a:p>
            <a:r>
              <a:rPr lang="en-US" sz="2400" dirty="0"/>
              <a:t>HTML Review</a:t>
            </a:r>
          </a:p>
          <a:p>
            <a:pPr lvl="1"/>
            <a:r>
              <a:rPr lang="en-US" sz="2000" dirty="0"/>
              <a:t>What is HTML?</a:t>
            </a:r>
          </a:p>
          <a:p>
            <a:pPr lvl="1"/>
            <a:r>
              <a:rPr lang="en-US" sz="2000" dirty="0"/>
              <a:t>Common structural &amp; stylistic block and inline elements</a:t>
            </a:r>
          </a:p>
          <a:p>
            <a:pPr lvl="1"/>
            <a:r>
              <a:rPr lang="en-US" sz="2000" dirty="0"/>
              <a:t>HTML forms and input elements</a:t>
            </a:r>
          </a:p>
          <a:p>
            <a:r>
              <a:rPr lang="en-US" sz="2400" dirty="0"/>
              <a:t>CSS Review </a:t>
            </a:r>
          </a:p>
          <a:p>
            <a:pPr lvl="1"/>
            <a:r>
              <a:rPr lang="en-US" sz="2000" dirty="0"/>
              <a:t>What is CSS?</a:t>
            </a:r>
          </a:p>
          <a:p>
            <a:pPr lvl="1"/>
            <a:r>
              <a:rPr lang="en-US" sz="2000" dirty="0"/>
              <a:t>CSS rules and styling HTML</a:t>
            </a:r>
          </a:p>
          <a:p>
            <a:pPr lvl="1"/>
            <a:r>
              <a:rPr lang="en-US" sz="2000" dirty="0"/>
              <a:t>Bootstrap CSS Framework</a:t>
            </a:r>
          </a:p>
          <a:p>
            <a:r>
              <a:rPr lang="en-US" sz="2400" dirty="0"/>
              <a:t>JavaScript Review</a:t>
            </a:r>
          </a:p>
          <a:p>
            <a:pPr lvl="1"/>
            <a:r>
              <a:rPr lang="en-US" sz="2000" dirty="0" err="1"/>
              <a:t>Javascript</a:t>
            </a:r>
            <a:r>
              <a:rPr lang="en-US" sz="2000" dirty="0"/>
              <a:t> Fundamentals</a:t>
            </a:r>
          </a:p>
          <a:p>
            <a:pPr lvl="1"/>
            <a:r>
              <a:rPr lang="en-US" sz="2000" dirty="0"/>
              <a:t>DOM</a:t>
            </a:r>
          </a:p>
        </p:txBody>
      </p:sp>
    </p:spTree>
    <p:extLst>
      <p:ext uri="{BB962C8B-B14F-4D97-AF65-F5344CB8AC3E}">
        <p14:creationId xmlns:p14="http://schemas.microsoft.com/office/powerpoint/2010/main" val="2215257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DD03-AA7C-9346-B49D-8ED1F463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D1E3-3CBD-2049-B17D-178D9A91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 &lt;script&gt; tag is used to embed a client-side script (JavaScript).</a:t>
            </a:r>
          </a:p>
          <a:p>
            <a:r>
              <a:rPr lang="en-US" sz="2000" dirty="0"/>
              <a:t>The &lt;script&gt; element either contains JavaScript statements, or it points to an external script file through the “</a:t>
            </a:r>
            <a:r>
              <a:rPr lang="en-US" sz="2000" dirty="0" err="1"/>
              <a:t>src</a:t>
            </a:r>
            <a:r>
              <a:rPr lang="en-US" sz="2000" dirty="0"/>
              <a:t>” attribute.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2BC326-305D-7843-8C29-AD4C9618E526}"/>
              </a:ext>
            </a:extLst>
          </p:cNvPr>
          <p:cNvSpPr txBox="1">
            <a:spLocks/>
          </p:cNvSpPr>
          <p:nvPr/>
        </p:nvSpPr>
        <p:spPr>
          <a:xfrm>
            <a:off x="1174750" y="3409621"/>
            <a:ext cx="9842500" cy="77500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&lt;head&gt;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  &lt;script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=“</a:t>
            </a:r>
            <a:r>
              <a:rPr lang="en-US" sz="1600" dirty="0" err="1">
                <a:solidFill>
                  <a:schemeClr val="bg1"/>
                </a:solidFill>
              </a:rPr>
              <a:t>bundle.js</a:t>
            </a:r>
            <a:r>
              <a:rPr lang="en-US" sz="1600" dirty="0">
                <a:solidFill>
                  <a:schemeClr val="bg1"/>
                </a:solidFill>
              </a:rPr>
              <a:t>”&gt;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&lt;/head&gt;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5171F-262F-2D40-8EE2-499FDAF8AEFA}"/>
              </a:ext>
            </a:extLst>
          </p:cNvPr>
          <p:cNvSpPr txBox="1"/>
          <p:nvPr/>
        </p:nvSpPr>
        <p:spPr>
          <a:xfrm>
            <a:off x="1174749" y="2972821"/>
            <a:ext cx="32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Linking external </a:t>
            </a:r>
            <a:r>
              <a:rPr lang="en-US" dirty="0" err="1"/>
              <a:t>javascript</a:t>
            </a:r>
            <a:r>
              <a:rPr lang="en-US" dirty="0"/>
              <a:t> file: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E0AAEE-41B2-704B-97C5-8A8DF84A4392}"/>
              </a:ext>
            </a:extLst>
          </p:cNvPr>
          <p:cNvSpPr txBox="1">
            <a:spLocks/>
          </p:cNvSpPr>
          <p:nvPr/>
        </p:nvSpPr>
        <p:spPr>
          <a:xfrm>
            <a:off x="1174750" y="4833596"/>
            <a:ext cx="9842500" cy="127927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&lt;head&gt;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  &lt;script&gt;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dirty="0" err="1">
                <a:solidFill>
                  <a:schemeClr val="bg1"/>
                </a:solidFill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</a:rPr>
              <a:t>("demo").</a:t>
            </a:r>
            <a:r>
              <a:rPr lang="en-US" sz="1600" dirty="0" err="1">
                <a:solidFill>
                  <a:schemeClr val="bg1"/>
                </a:solidFill>
              </a:rPr>
              <a:t>innerHTML</a:t>
            </a:r>
            <a:r>
              <a:rPr lang="en-US" sz="1600" dirty="0">
                <a:solidFill>
                  <a:schemeClr val="bg1"/>
                </a:solidFill>
              </a:rPr>
              <a:t> = "Hello JavaScript!";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  &lt;/script&gt;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49330-FE41-4A48-ABDF-07A2BDFBAE76}"/>
              </a:ext>
            </a:extLst>
          </p:cNvPr>
          <p:cNvSpPr txBox="1"/>
          <p:nvPr/>
        </p:nvSpPr>
        <p:spPr>
          <a:xfrm>
            <a:off x="1174748" y="4396796"/>
            <a:ext cx="32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Inline JavaScript statements: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B30EB-2337-7746-BF3F-976BF4CF8FDC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https://developer.mozilla.org/en-US/docs/Web/HTML/Element/script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85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64B3-8BAE-864E-B1A3-CD906AD1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HTML4 vs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EECE-1EB5-AB4A-86F4-F3D15773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153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 Cleaner, more consistent and descriptive markup – semantic HTML</a:t>
            </a:r>
          </a:p>
          <a:p>
            <a:pPr lvl="1"/>
            <a:r>
              <a:rPr lang="en-US" sz="2000" dirty="0"/>
              <a:t>New elements header, </a:t>
            </a:r>
            <a:r>
              <a:rPr lang="en-US" sz="2000" dirty="0" err="1"/>
              <a:t>nav</a:t>
            </a:r>
            <a:r>
              <a:rPr lang="en-US" sz="2000" dirty="0"/>
              <a:t>, article, aside, section, figure, footer, but in html4, only </a:t>
            </a:r>
            <a:r>
              <a:rPr lang="en-US" sz="2000" i="1" dirty="0"/>
              <a:t>div tag</a:t>
            </a:r>
            <a:r>
              <a:rPr lang="en-US" sz="2000" dirty="0"/>
              <a:t> was available</a:t>
            </a:r>
          </a:p>
          <a:p>
            <a:r>
              <a:rPr lang="en-US" sz="2400" dirty="0"/>
              <a:t>Local storage</a:t>
            </a:r>
          </a:p>
          <a:p>
            <a:r>
              <a:rPr lang="en-US" sz="2400" dirty="0"/>
              <a:t> Native support for video and audio</a:t>
            </a:r>
          </a:p>
          <a:p>
            <a:r>
              <a:rPr lang="en-US" sz="2400" dirty="0"/>
              <a:t>Canvas 2D drawing area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B23C-8A27-224B-9E5D-E536A001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69" y="1825625"/>
            <a:ext cx="5015331" cy="371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EF5B6-EA58-CC4B-B4DD-D62B906023F9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https://developer.mozilla.org/en-US/docs/Learn/Accessibility/HTML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39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876F-21C0-D943-A51B-BE3316EA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9FD6-15C2-2849-87CA-0EDB81826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1391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An HTML form provides data gathering functionality to a web page</a:t>
            </a:r>
          </a:p>
          <a:p>
            <a:r>
              <a:rPr lang="en-US" altLang="en-US" sz="2400" dirty="0"/>
              <a:t>Html provides the &lt;form&gt;…&lt;/form&gt; tags with which an html form can be created to capture user input</a:t>
            </a:r>
          </a:p>
          <a:p>
            <a:r>
              <a:rPr lang="en-US" altLang="en-US" sz="2400" dirty="0"/>
              <a:t>&lt;input&gt; element</a:t>
            </a:r>
          </a:p>
          <a:p>
            <a:pPr lvl="1"/>
            <a:r>
              <a:rPr lang="en-US" altLang="en-US" sz="2000" dirty="0"/>
              <a:t>Defines an input area within a form.</a:t>
            </a:r>
          </a:p>
          <a:p>
            <a:pPr lvl="1"/>
            <a:r>
              <a:rPr lang="en-US" altLang="en-US" sz="2000" dirty="0"/>
              <a:t>Different ways of input are specified by “type” attribute. </a:t>
            </a:r>
          </a:p>
          <a:p>
            <a:pPr lvl="2"/>
            <a:r>
              <a:rPr lang="en-US" altLang="en-US" sz="1800" dirty="0"/>
              <a:t>text, radio, checkbox, password submit, reset, image, hidden, </a:t>
            </a:r>
            <a:r>
              <a:rPr lang="en-US" altLang="en-US" sz="1800" dirty="0" err="1"/>
              <a:t>etc</a:t>
            </a:r>
            <a:r>
              <a:rPr lang="en-US" altLang="en-US" sz="1800" dirty="0"/>
              <a:t> as its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32950-2504-2D4D-AAE7-0DCC3FD3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9" r="31409"/>
          <a:stretch/>
        </p:blipFill>
        <p:spPr>
          <a:xfrm>
            <a:off x="6682964" y="1550839"/>
            <a:ext cx="4797006" cy="4312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EEE52-461C-6A4E-A13B-FA6CA94ADA2A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https://developer.mozilla.org/en-US/docs/Web/HTML/Element/form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721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654"/>
            <a:ext cx="10515600" cy="3498309"/>
          </a:xfrm>
        </p:spPr>
        <p:txBody>
          <a:bodyPr>
            <a:normAutofit/>
          </a:bodyPr>
          <a:lstStyle/>
          <a:p>
            <a:r>
              <a:rPr lang="en-US" dirty="0"/>
              <a:t>It presents the user with a prompt for a single line of text. These fields are commonly used for a name address, email address, country, postal code,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Name: to label the content. This name is not visible to the user and must be unique within the form.</a:t>
            </a:r>
          </a:p>
          <a:p>
            <a:pPr lvl="1"/>
            <a:r>
              <a:rPr lang="en-US" dirty="0"/>
              <a:t>Value: to supply initial text to the txt field and is optional. The content of this attribute will be shown on the text field, unless the user changes it.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0" y="1619851"/>
            <a:ext cx="10515600" cy="77500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&lt;input type=“text” name=“text-id” value=“Search”&gt;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658DE-203B-1C40-AA8B-7C92B41CDB4B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https://developer.mozilla.org/en-US/docs/Web/HTML/Element/input/text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346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Password</a:t>
            </a:r>
            <a:r>
              <a:rPr lang="en-US" dirty="0"/>
              <a:t>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654"/>
            <a:ext cx="10515600" cy="3498309"/>
          </a:xfrm>
        </p:spPr>
        <p:txBody>
          <a:bodyPr>
            <a:normAutofit/>
          </a:bodyPr>
          <a:lstStyle/>
          <a:p>
            <a:r>
              <a:rPr lang="en-US" altLang="en-US" dirty="0"/>
              <a:t>Password fields are similar to the text fields, except the content of the field are not visible on the screen. It displays **** instead of the actual input</a:t>
            </a:r>
          </a:p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Name: to label the content. This name is not visible to the user and must be unique within the form.</a:t>
            </a:r>
          </a:p>
          <a:p>
            <a:pPr lvl="1"/>
            <a:r>
              <a:rPr lang="en-US" dirty="0"/>
              <a:t>Value: to supply initial text to the txt field and is optional. The content of this attribute will be shown on the text field, unless the user changes it.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0" y="1619851"/>
            <a:ext cx="10515600" cy="77500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&lt;input type=“password” name=“password-id”&gt;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1E7E-5DEE-0E49-8EBD-4B04D0C35156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https://developer.mozilla.org/en-US/docs/Web/HTML/Element/input/password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98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Radio Button</a:t>
            </a:r>
            <a:r>
              <a:rPr lang="en-US" dirty="0"/>
              <a:t>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654"/>
            <a:ext cx="10515600" cy="3498309"/>
          </a:xfrm>
        </p:spPr>
        <p:txBody>
          <a:bodyPr>
            <a:normAutofit/>
          </a:bodyPr>
          <a:lstStyle/>
          <a:p>
            <a:r>
              <a:rPr lang="en-US" dirty="0"/>
              <a:t>These are mutually exclusive i.e. they allow the user to choose one of the several options. Selecting one turns the other off.</a:t>
            </a:r>
          </a:p>
          <a:p>
            <a:r>
              <a:rPr lang="en-US" dirty="0"/>
              <a:t>Attributes:</a:t>
            </a:r>
          </a:p>
          <a:p>
            <a:pPr lvl="1"/>
            <a:r>
              <a:rPr lang="en-US" dirty="0"/>
              <a:t>Value: it is the value assigned by the user. Each radio button must be assigned a value</a:t>
            </a:r>
          </a:p>
          <a:p>
            <a:pPr lvl="1"/>
            <a:r>
              <a:rPr lang="en-US" dirty="0"/>
              <a:t>Checked: causes the radio button to be on when the form is first created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0" y="1619851"/>
            <a:ext cx="10515600" cy="77500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&lt;input type=“radio” name=“radio-id” value=“choice-id” checked&gt;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DFE1C-7CD9-EC40-BF71-BAFA86EB9BAC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https://developer.mozilla.org/en-US/docs/Web/HTML/Element/input/radio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037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Checkbox </a:t>
            </a:r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654"/>
            <a:ext cx="10515600" cy="3498309"/>
          </a:xfrm>
        </p:spPr>
        <p:txBody>
          <a:bodyPr>
            <a:normAutofit/>
          </a:bodyPr>
          <a:lstStyle/>
          <a:p>
            <a:r>
              <a:rPr lang="en-US" altLang="en-US" dirty="0"/>
              <a:t>An input tag with attribute type=“checkbox” offers the user an “on” or “off” switch. Each check box works independently from the other, visitor can select or deselect any combination of checkboxes </a:t>
            </a:r>
            <a:r>
              <a:rPr lang="en-US" dirty="0"/>
              <a:t>Attributes:</a:t>
            </a:r>
          </a:p>
          <a:p>
            <a:pPr lvl="1"/>
            <a:r>
              <a:rPr lang="en-US" dirty="0"/>
              <a:t>Value: it is the value assigned by the user. Each radio button must be assigned a value</a:t>
            </a:r>
          </a:p>
          <a:p>
            <a:pPr lvl="1"/>
            <a:r>
              <a:rPr lang="en-US" dirty="0"/>
              <a:t>Checked: causes the radio button to be on when the form is first created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0" y="1619851"/>
            <a:ext cx="10515600" cy="77500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&lt;input type=“checkbox” name=“box-id” value=“choice-id” checked&gt;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F943A-A683-CF42-9FFF-6AC08E18B9E4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https://developer.mozilla.org/en-US/docs/Web/HTML/Element/input/checkbox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8571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 down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9120"/>
            <a:ext cx="10515600" cy="1787843"/>
          </a:xfrm>
        </p:spPr>
        <p:txBody>
          <a:bodyPr>
            <a:normAutofit/>
          </a:bodyPr>
          <a:lstStyle/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sz="2400" dirty="0"/>
              <a:t>A pull down menu lets the user select one choice out of many possible choices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sz="2400" dirty="0"/>
              <a:t>All choices are not visible on screen, they are hidden, unless “multiple” attribute is specified in the select tag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1" y="1619851"/>
            <a:ext cx="9885380" cy="25756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&lt;select name=“text-id” 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&lt;option value=“choice-id1” selected&gt;text-label1&lt;/option&gt;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&lt;option value=“choice-id2” selected&gt;text-label2&lt;/option&gt;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&lt;option value=“choice-id3” selected&gt;text-label3&lt;/option&gt;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&lt;/select&gt;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E333F-901E-EF4B-9D26-B4C2BFD982D1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https://developer.mozilla.org/en-US/docs/Web/HTML/Element/select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318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149B-CA0A-5D45-80A4-010B721C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 - MDN HTML Web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FAC4-E8EE-D442-806B-F7B416D6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3787"/>
          </a:xfrm>
        </p:spPr>
        <p:txBody>
          <a:bodyPr/>
          <a:lstStyle/>
          <a:p>
            <a:r>
              <a:rPr lang="en-US" sz="2000" dirty="0"/>
              <a:t>Provides a comprehensive list of HTML elements</a:t>
            </a:r>
          </a:p>
          <a:p>
            <a:r>
              <a:rPr lang="en-US" sz="2000" dirty="0"/>
              <a:t>Provides detailed description of element purpose, attributes, usage, and compatibility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74720E-28AD-B74B-9417-98DAAE0A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63028"/>
              </p:ext>
            </p:extLst>
          </p:nvPr>
        </p:nvGraphicFramePr>
        <p:xfrm>
          <a:off x="838200" y="2824349"/>
          <a:ext cx="105156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7122">
                  <a:extLst>
                    <a:ext uri="{9D8B030D-6E8A-4147-A177-3AD203B41FA5}">
                      <a16:colId xmlns:a16="http://schemas.microsoft.com/office/drawing/2014/main" val="3517427830"/>
                    </a:ext>
                  </a:extLst>
                </a:gridCol>
                <a:gridCol w="8438478">
                  <a:extLst>
                    <a:ext uri="{9D8B030D-6E8A-4147-A177-3AD203B41FA5}">
                      <a16:colId xmlns:a16="http://schemas.microsoft.com/office/drawing/2014/main" val="3245760271"/>
                    </a:ext>
                  </a:extLst>
                </a:gridCol>
              </a:tblGrid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Metadata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https://developer.mozilla.org/en-US/docs/Web/HTML/Element#document_metadata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73846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Semantic Sectioning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https://developer.mozilla.org/en-US/docs/Web/HTML/Element#content_sectioning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78746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Text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https://developer.mozilla.org/en-US/docs/Web/HTML/Element#text_content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827034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Text Styling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https://developer.mozilla.org/en-US/docs/Web/HTML/Element#inline_text_semantics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70202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Multimedia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https://developer.mozilla.org/en-US/docs/Web/HTML/Element#image_and_multimedia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43108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https://developer.mozilla.org/en-US/docs/Web/HTML/Element#table_content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5240"/>
                  </a:ext>
                </a:extLst>
              </a:tr>
              <a:tr h="186798"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https://developer.mozilla.org/en-US/docs/Web/HTML/Element#forms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72643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C269AB-0EAF-F044-B41D-B15F754D2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398-42B7-6140-A395-87248DD0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Cascading Style Sheets (CSS)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22DB6-D411-C341-A5E3-4655E252E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70000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A style sheet contains a list of rules about how elements appear on a page.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70000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Consists of a selector and a declaration block:</a:t>
            </a:r>
          </a:p>
          <a:p>
            <a:pPr marL="517525" lvl="1" indent="-28575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70000"/>
              <a:defRPr/>
            </a:pPr>
            <a:r>
              <a:rPr lang="en-CA" sz="1800" b="1" dirty="0">
                <a:latin typeface="Arial"/>
                <a:ea typeface="ＭＳ Ｐゴシック" charset="0"/>
                <a:cs typeface="Arial"/>
              </a:rPr>
              <a:t>Selectors</a:t>
            </a:r>
            <a:r>
              <a:rPr lang="en-CA" sz="1800" dirty="0">
                <a:solidFill>
                  <a:srgbClr val="8348B5"/>
                </a:solidFill>
                <a:latin typeface="Arial"/>
                <a:ea typeface="ＭＳ Ｐゴシック" charset="0"/>
                <a:cs typeface="Arial"/>
              </a:rPr>
              <a:t> </a:t>
            </a:r>
            <a:r>
              <a:rPr lang="en-CA" sz="18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tell which markup elements the style applies to.</a:t>
            </a:r>
          </a:p>
          <a:p>
            <a:pPr marL="517525" lvl="1" indent="-28575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70000"/>
              <a:defRPr/>
            </a:pPr>
            <a:r>
              <a:rPr lang="en-CA" sz="18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 declaration block is a list of </a:t>
            </a:r>
            <a:r>
              <a:rPr lang="en-CA" sz="1800" b="1" dirty="0">
                <a:latin typeface="Arial"/>
                <a:ea typeface="ＭＳ Ｐゴシック" charset="0"/>
                <a:cs typeface="Arial"/>
              </a:rPr>
              <a:t>property</a:t>
            </a:r>
            <a:r>
              <a:rPr lang="en-CA" sz="18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and </a:t>
            </a:r>
            <a:r>
              <a:rPr lang="en-CA" sz="1800" b="1" dirty="0">
                <a:latin typeface="Arial"/>
                <a:ea typeface="ＭＳ Ｐゴシック" charset="0"/>
                <a:cs typeface="Arial"/>
              </a:rPr>
              <a:t>value</a:t>
            </a:r>
            <a:r>
              <a:rPr lang="en-CA" sz="18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pairs that define the style.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70000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Can be embedded inside the HTML or linked as a separate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A9DB2-4FEA-DD44-AAC3-F9458CF99DC0}"/>
              </a:ext>
            </a:extLst>
          </p:cNvPr>
          <p:cNvSpPr txBox="1"/>
          <p:nvPr/>
        </p:nvSpPr>
        <p:spPr>
          <a:xfrm>
            <a:off x="129092" y="6465346"/>
            <a:ext cx="114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https://developer.mozilla.org/en-US/docs/Web/CSS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97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A21-248E-8F48-BA8A-4ED4F25C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DePaul Club - Security Daemons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B48-ACEE-034F-8547-86C058ACA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4663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Caters to all students’ interest in:</a:t>
            </a:r>
          </a:p>
          <a:p>
            <a:pPr lvl="1"/>
            <a:r>
              <a:rPr lang="en-US" sz="1600" dirty="0"/>
              <a:t>Cyber Security</a:t>
            </a:r>
          </a:p>
          <a:p>
            <a:pPr lvl="1"/>
            <a:r>
              <a:rPr lang="en-US" sz="1600" dirty="0"/>
              <a:t>Web App Exploitation</a:t>
            </a:r>
          </a:p>
          <a:p>
            <a:pPr lvl="1"/>
            <a:r>
              <a:rPr lang="en-US" sz="1600" dirty="0"/>
              <a:t>Malware analysis</a:t>
            </a:r>
          </a:p>
          <a:p>
            <a:pPr lvl="1"/>
            <a:r>
              <a:rPr lang="en-US" sz="1600" dirty="0"/>
              <a:t>Network Forensics</a:t>
            </a:r>
          </a:p>
          <a:p>
            <a:pPr lvl="1"/>
            <a:r>
              <a:rPr lang="en-US" sz="1600" dirty="0"/>
              <a:t>Pen-testing   </a:t>
            </a:r>
          </a:p>
          <a:p>
            <a:r>
              <a:rPr lang="en-US" sz="2000" dirty="0"/>
              <a:t>This club consists of students who compete in various cyber security competitions  </a:t>
            </a:r>
          </a:p>
          <a:p>
            <a:r>
              <a:rPr lang="en-US" sz="2000" dirty="0"/>
              <a:t>Placed in the top 3% of the nation @ the National CCDC competition in Texas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22AFD6-4E25-2D4B-8046-A0327A6D9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3" t="15555" r="25425" b="20171"/>
          <a:stretch/>
        </p:blipFill>
        <p:spPr>
          <a:xfrm>
            <a:off x="8229599" y="1127980"/>
            <a:ext cx="2708032" cy="44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3A08-E127-A04C-AABA-90E3DEEC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Content and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2D6A-6498-9240-92C0-F5BF740F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Content</a:t>
            </a:r>
          </a:p>
          <a:p>
            <a:pPr lvl="1"/>
            <a:r>
              <a:rPr lang="en-US" altLang="en-US" dirty="0"/>
              <a:t>Use tags like </a:t>
            </a:r>
            <a:r>
              <a:rPr lang="en-US" altLang="en-US" dirty="0">
                <a:latin typeface="Courier New" panose="02070309020205020404" pitchFamily="49" charset="0"/>
              </a:rPr>
              <a:t>&lt;div&gt;</a:t>
            </a:r>
            <a:r>
              <a:rPr lang="en-US" altLang="en-US" dirty="0"/>
              <a:t> ,  </a:t>
            </a:r>
            <a:r>
              <a:rPr lang="en-US" altLang="en-US" dirty="0">
                <a:latin typeface="Courier New" panose="02070309020205020404" pitchFamily="49" charset="0"/>
              </a:rPr>
              <a:t>&lt;h1&gt;, &lt;h2&gt;, &lt;p&gt;, &lt;</a:t>
            </a:r>
            <a:r>
              <a:rPr lang="en-US" altLang="en-US" dirty="0" err="1">
                <a:latin typeface="Courier New" panose="02070309020205020404" pitchFamily="49" charset="0"/>
              </a:rPr>
              <a:t>em</a:t>
            </a:r>
            <a:r>
              <a:rPr lang="en-US" altLang="en-US" dirty="0">
                <a:latin typeface="Courier New" panose="02070309020205020404" pitchFamily="49" charset="0"/>
              </a:rPr>
              <a:t>&gt;,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&lt;li&gt;, </a:t>
            </a:r>
            <a:r>
              <a:rPr lang="en-US" altLang="en-US" dirty="0" err="1"/>
              <a:t>etc</a:t>
            </a:r>
            <a:r>
              <a:rPr lang="en-US" altLang="en-US" dirty="0"/>
              <a:t> to  indicate the structure of your pages </a:t>
            </a:r>
          </a:p>
          <a:p>
            <a:r>
              <a:rPr lang="en-US" altLang="en-US" dirty="0"/>
              <a:t>Presentation </a:t>
            </a:r>
          </a:p>
          <a:p>
            <a:pPr lvl="1"/>
            <a:r>
              <a:rPr lang="en-US" altLang="en-US" dirty="0"/>
              <a:t>Use a CSS style sheet to determine how the tags are formatted</a:t>
            </a:r>
          </a:p>
          <a:p>
            <a:r>
              <a:rPr lang="en-US" altLang="en-US" dirty="0"/>
              <a:t>Advantage of separation</a:t>
            </a:r>
          </a:p>
          <a:p>
            <a:pPr lvl="1"/>
            <a:r>
              <a:rPr lang="en-US" altLang="en-US" dirty="0"/>
              <a:t>Changing the formatting only requires editing the style sheet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4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79D7-B6CC-9B45-ACCE-C92E84F3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CSS Rule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E92F707-71C1-9645-9A8B-EEB652548135}"/>
              </a:ext>
            </a:extLst>
          </p:cNvPr>
          <p:cNvSpPr>
            <a:spLocks/>
          </p:cNvSpPr>
          <p:nvPr/>
        </p:nvSpPr>
        <p:spPr bwMode="auto">
          <a:xfrm>
            <a:off x="2536751" y="2279317"/>
            <a:ext cx="7721600" cy="3300413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l"/>
            <a:r>
              <a:rPr lang="en-US" altLang="en-US" sz="4000" dirty="0">
                <a:solidFill>
                  <a:schemeClr val="bg1"/>
                </a:solidFill>
              </a:rPr>
              <a:t>      body {</a:t>
            </a:r>
          </a:p>
          <a:p>
            <a:pPr algn="l"/>
            <a:r>
              <a:rPr lang="en-US" altLang="en-US" sz="4000" dirty="0">
                <a:solidFill>
                  <a:schemeClr val="bg1"/>
                </a:solidFill>
              </a:rPr>
              <a:t>	   font-family: </a:t>
            </a:r>
            <a:r>
              <a:rPr lang="en-US" altLang="en-US" sz="4000" dirty="0" err="1">
                <a:solidFill>
                  <a:schemeClr val="bg1"/>
                </a:solidFill>
              </a:rPr>
              <a:t>arial</a:t>
            </a:r>
            <a:r>
              <a:rPr lang="en-US" altLang="en-US" sz="4000" dirty="0">
                <a:solidFill>
                  <a:schemeClr val="bg1"/>
                </a:solidFill>
              </a:rPr>
              <a:t>, sans-serif;</a:t>
            </a:r>
          </a:p>
          <a:p>
            <a:pPr algn="l"/>
            <a:r>
              <a:rPr lang="en-US" altLang="en-US" sz="4000" dirty="0">
                <a:solidFill>
                  <a:schemeClr val="bg1"/>
                </a:solidFill>
              </a:rPr>
              <a:t>           font-size: 100%;      </a:t>
            </a:r>
          </a:p>
          <a:p>
            <a:pPr algn="l"/>
            <a:r>
              <a:rPr lang="en-US" altLang="en-US" sz="4000" dirty="0">
                <a:solidFill>
                  <a:schemeClr val="bg1"/>
                </a:solidFill>
              </a:rPr>
              <a:t>      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96228C-8E8F-DB40-855C-F4A3C10CE3B4}"/>
              </a:ext>
            </a:extLst>
          </p:cNvPr>
          <p:cNvSpPr>
            <a:spLocks/>
          </p:cNvSpPr>
          <p:nvPr/>
        </p:nvSpPr>
        <p:spPr bwMode="auto">
          <a:xfrm>
            <a:off x="1662130" y="5453832"/>
            <a:ext cx="4485789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altLang="en-US" b="1" dirty="0"/>
              <a:t>Property</a:t>
            </a:r>
            <a:r>
              <a:rPr lang="en-US" altLang="en-US" dirty="0"/>
              <a:t> - which aspect of CSS are we changing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432FCB-2132-9F4C-9E1D-B94DEDD67A14}"/>
              </a:ext>
            </a:extLst>
          </p:cNvPr>
          <p:cNvSpPr>
            <a:spLocks/>
          </p:cNvSpPr>
          <p:nvPr/>
        </p:nvSpPr>
        <p:spPr bwMode="auto">
          <a:xfrm>
            <a:off x="657151" y="1033519"/>
            <a:ext cx="57404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altLang="en-US" b="1" dirty="0"/>
              <a:t>Selector</a:t>
            </a:r>
            <a:r>
              <a:rPr lang="en-US" altLang="en-US" dirty="0"/>
              <a:t> - which part of the document does this rule apply to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C59D593-F535-B14B-A49D-63BD349600F0}"/>
              </a:ext>
            </a:extLst>
          </p:cNvPr>
          <p:cNvSpPr>
            <a:spLocks/>
          </p:cNvSpPr>
          <p:nvPr/>
        </p:nvSpPr>
        <p:spPr bwMode="auto">
          <a:xfrm>
            <a:off x="7333616" y="5719854"/>
            <a:ext cx="4699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altLang="en-US" b="1" dirty="0"/>
              <a:t>Value</a:t>
            </a:r>
            <a:r>
              <a:rPr lang="en-US" altLang="en-US" dirty="0"/>
              <a:t> - What are we setting the property to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7ACE9418-CBBF-4241-87EE-4EA01059D54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1901751" y="2515855"/>
            <a:ext cx="1270000" cy="431801"/>
          </a:xfrm>
          <a:prstGeom prst="line">
            <a:avLst/>
          </a:prstGeom>
          <a:noFill/>
          <a:ln w="127000">
            <a:solidFill>
              <a:srgbClr val="00206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2CEAB3FC-EEC2-BB47-8296-1FF35A3AB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3354" y="4485940"/>
            <a:ext cx="591671" cy="1396616"/>
          </a:xfrm>
          <a:prstGeom prst="line">
            <a:avLst/>
          </a:prstGeom>
          <a:noFill/>
          <a:ln w="127000">
            <a:solidFill>
              <a:srgbClr val="00206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43CDEC-A305-C747-96F0-7F34D2DD2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8985" y="4485939"/>
            <a:ext cx="946672" cy="1396617"/>
          </a:xfrm>
          <a:prstGeom prst="line">
            <a:avLst/>
          </a:prstGeom>
          <a:noFill/>
          <a:ln w="127000">
            <a:solidFill>
              <a:srgbClr val="00206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7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F3A4-916A-FA4A-B1A0-02AAF4BD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Tags and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FD49-5127-CC49-83DC-A892E8EAA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0059" cy="4351338"/>
          </a:xfrm>
        </p:spPr>
        <p:txBody>
          <a:bodyPr/>
          <a:lstStyle/>
          <a:p>
            <a:pPr marL="749300"/>
            <a:r>
              <a:rPr lang="en-US" altLang="en-US" dirty="0"/>
              <a:t>Two structural tags are primarily used for handling styling</a:t>
            </a:r>
          </a:p>
          <a:p>
            <a:pPr marL="1041400" lvl="1"/>
            <a:r>
              <a:rPr lang="en-US" altLang="en-US" b="1" dirty="0"/>
              <a:t>&lt;div&gt; </a:t>
            </a:r>
            <a:r>
              <a:rPr lang="en-US" altLang="en-US" dirty="0"/>
              <a:t>- A block tag (breaks justification)</a:t>
            </a:r>
          </a:p>
          <a:p>
            <a:pPr marL="1041400" lvl="1"/>
            <a:r>
              <a:rPr lang="en-US" altLang="en-US" b="1" dirty="0"/>
              <a:t>&lt;span&gt; </a:t>
            </a:r>
            <a:r>
              <a:rPr lang="en-US" altLang="en-US" dirty="0"/>
              <a:t>- An inline tag that does not break justification</a:t>
            </a:r>
          </a:p>
          <a:p>
            <a:pPr marL="1041400" lvl="1"/>
            <a:endParaRPr lang="en-US" altLang="en-US" dirty="0"/>
          </a:p>
          <a:p>
            <a:pPr marL="749300"/>
            <a:r>
              <a:rPr lang="en-US" altLang="en-US" dirty="0"/>
              <a:t>There are two attributes with special meaning to CSS</a:t>
            </a:r>
          </a:p>
          <a:p>
            <a:pPr marL="1041400" lvl="1"/>
            <a:r>
              <a:rPr lang="en-US" altLang="en-US" b="1" dirty="0"/>
              <a:t>id </a:t>
            </a:r>
            <a:r>
              <a:rPr lang="en-US" altLang="en-US" dirty="0"/>
              <a:t>- Marks a unique block within the document for styling (use only once)</a:t>
            </a:r>
          </a:p>
          <a:p>
            <a:pPr marL="1041400" lvl="1"/>
            <a:r>
              <a:rPr lang="en-US" altLang="en-US" b="1" dirty="0"/>
              <a:t>class </a:t>
            </a:r>
            <a:r>
              <a:rPr lang="en-US" altLang="en-US" dirty="0"/>
              <a:t>- Marks a non-unique tag within the document for styling (multi-use)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6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6C0E-C302-FA45-8026-12AB0C25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 as a container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BFE43B-37FA-7043-A606-7B20F6B69421}"/>
              </a:ext>
            </a:extLst>
          </p:cNvPr>
          <p:cNvSpPr>
            <a:spLocks/>
          </p:cNvSpPr>
          <p:nvPr/>
        </p:nvSpPr>
        <p:spPr bwMode="auto">
          <a:xfrm>
            <a:off x="988807" y="1506325"/>
            <a:ext cx="8178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altLang="en-US" sz="2400" dirty="0"/>
              <a:t>&lt;div&gt;</a:t>
            </a:r>
          </a:p>
          <a:p>
            <a:pPr algn="l"/>
            <a:r>
              <a:rPr lang="en-US" altLang="en-US" sz="2400" dirty="0"/>
              <a:t>   &lt;p&gt;This is a paragraph inside a div.&lt;/p&gt;</a:t>
            </a:r>
          </a:p>
          <a:p>
            <a:pPr algn="l"/>
            <a:r>
              <a:rPr lang="en-US" altLang="en-US" sz="2400" dirty="0"/>
              <a:t>   &lt;p&gt;So is this.&lt;/p&gt;</a:t>
            </a:r>
          </a:p>
          <a:p>
            <a:pPr algn="l"/>
            <a:r>
              <a:rPr lang="en-US" altLang="en-US" sz="2400" dirty="0"/>
              <a:t>&lt;/div&gt;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048125-90B2-8B4C-ACD6-924E7146A4BF}"/>
              </a:ext>
            </a:extLst>
          </p:cNvPr>
          <p:cNvSpPr>
            <a:spLocks/>
          </p:cNvSpPr>
          <p:nvPr/>
        </p:nvSpPr>
        <p:spPr bwMode="auto">
          <a:xfrm>
            <a:off x="988807" y="3173241"/>
            <a:ext cx="11137964" cy="265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altLang="en-US" sz="2400" dirty="0"/>
              <a:t>&lt;div id="header"&gt; </a:t>
            </a:r>
          </a:p>
          <a:p>
            <a:pPr algn="l"/>
            <a:r>
              <a:rPr lang="en-US" altLang="en-US" sz="2400" dirty="0"/>
              <a:t>       &lt;</a:t>
            </a:r>
            <a:r>
              <a:rPr lang="en-US" altLang="en-US" sz="2400" dirty="0" err="1"/>
              <a:t>ul</a:t>
            </a:r>
            <a:r>
              <a:rPr lang="en-US" altLang="en-US" sz="2400" dirty="0"/>
              <a:t>&gt;</a:t>
            </a:r>
          </a:p>
          <a:p>
            <a:pPr algn="l"/>
            <a:r>
              <a:rPr lang="en-US" altLang="en-US" sz="2400" dirty="0"/>
              <a:t>             &lt;li&gt;&lt;a </a:t>
            </a:r>
            <a:r>
              <a:rPr lang="en-US" altLang="en-US" sz="2400" dirty="0" err="1"/>
              <a:t>href</a:t>
            </a:r>
            <a:r>
              <a:rPr lang="en-US" altLang="en-US" sz="2400" dirty="0"/>
              <a:t>="</a:t>
            </a:r>
            <a:r>
              <a:rPr lang="en-US" altLang="en-US" sz="2400" dirty="0" err="1"/>
              <a:t>sites.htm</a:t>
            </a:r>
            <a:r>
              <a:rPr lang="en-US" altLang="en-US" sz="2400" dirty="0"/>
              <a:t>"&gt;Sites&lt;/a&gt;&lt;/li&gt;</a:t>
            </a:r>
          </a:p>
          <a:p>
            <a:pPr algn="l"/>
            <a:r>
              <a:rPr lang="en-US" altLang="en-US" sz="2400" dirty="0"/>
              <a:t>      &lt;/</a:t>
            </a:r>
            <a:r>
              <a:rPr lang="en-US" altLang="en-US" sz="2400" dirty="0" err="1"/>
              <a:t>ul</a:t>
            </a:r>
            <a:r>
              <a:rPr lang="en-US" altLang="en-US" sz="2400" dirty="0"/>
              <a:t>&gt;</a:t>
            </a:r>
          </a:p>
          <a:p>
            <a:pPr algn="l"/>
            <a:r>
              <a:rPr lang="en-US" altLang="en-US" sz="2400" dirty="0"/>
              <a:t>&lt;/div&gt;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5037C86-C7C9-EF4F-864D-F52B07085272}"/>
              </a:ext>
            </a:extLst>
          </p:cNvPr>
          <p:cNvSpPr>
            <a:spLocks/>
          </p:cNvSpPr>
          <p:nvPr/>
        </p:nvSpPr>
        <p:spPr bwMode="auto">
          <a:xfrm>
            <a:off x="1239136" y="5835654"/>
            <a:ext cx="9713728" cy="81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en-US" sz="2000" b="1" dirty="0"/>
              <a:t>div</a:t>
            </a:r>
            <a:r>
              <a:rPr lang="en-US" altLang="en-US" sz="2000" dirty="0"/>
              <a:t> stands for </a:t>
            </a:r>
            <a:r>
              <a:rPr lang="en-US" altLang="en-US" sz="2000" b="1" dirty="0"/>
              <a:t>division</a:t>
            </a:r>
            <a:r>
              <a:rPr lang="en-US" altLang="en-US" sz="2000" dirty="0"/>
              <a:t> as it allows us to divide our page into parts or sections and then do something different with each “section”.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267D09E-977C-4747-8C7C-F49174C9C0EF}"/>
              </a:ext>
            </a:extLst>
          </p:cNvPr>
          <p:cNvSpPr>
            <a:spLocks/>
          </p:cNvSpPr>
          <p:nvPr/>
        </p:nvSpPr>
        <p:spPr bwMode="auto">
          <a:xfrm>
            <a:off x="4743595" y="2378041"/>
            <a:ext cx="7448405" cy="154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en-US" sz="2000" dirty="0"/>
              <a:t>The ‘id’ attribute on the tag allows us to uniquely mark a div in a document. 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8391D8D5-5EBA-3045-A46B-6D8AA8BB34B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270325" y="3151858"/>
            <a:ext cx="1228608" cy="538015"/>
          </a:xfrm>
          <a:prstGeom prst="line">
            <a:avLst/>
          </a:prstGeom>
          <a:noFill/>
          <a:ln w="88900">
            <a:solidFill>
              <a:srgbClr val="00206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8BC0-999F-4C4D-A9A8-EE400CF2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Styling a block with “id”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EDB81D-DF12-A342-BB53-61C4B81E3663}"/>
              </a:ext>
            </a:extLst>
          </p:cNvPr>
          <p:cNvSpPr>
            <a:spLocks/>
          </p:cNvSpPr>
          <p:nvPr/>
        </p:nvSpPr>
        <p:spPr bwMode="auto">
          <a:xfrm>
            <a:off x="1073151" y="2677696"/>
            <a:ext cx="3297056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en-US" sz="2400" b="1" dirty="0"/>
              <a:t>#footer </a:t>
            </a:r>
            <a:r>
              <a:rPr lang="en-US" altLang="en-US" sz="2400" dirty="0"/>
              <a:t>{ </a:t>
            </a:r>
          </a:p>
          <a:p>
            <a:pPr algn="l"/>
            <a:r>
              <a:rPr lang="en-US" altLang="en-US" sz="2400" dirty="0"/>
              <a:t>   font-style: italic; </a:t>
            </a:r>
          </a:p>
          <a:p>
            <a:pPr algn="l"/>
            <a:r>
              <a:rPr lang="en-US" altLang="en-US" sz="2400" dirty="0"/>
              <a:t>   font-family: Times, serif; </a:t>
            </a:r>
          </a:p>
          <a:p>
            <a:pPr algn="l"/>
            <a:r>
              <a:rPr lang="en-US" altLang="en-US" sz="2400" dirty="0"/>
              <a:t>}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F8422A-E804-E74F-9C19-0F2E1D297E00}"/>
              </a:ext>
            </a:extLst>
          </p:cNvPr>
          <p:cNvSpPr>
            <a:spLocks/>
          </p:cNvSpPr>
          <p:nvPr/>
        </p:nvSpPr>
        <p:spPr bwMode="auto">
          <a:xfrm>
            <a:off x="1073151" y="4421188"/>
            <a:ext cx="14262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altLang="en-US" sz="2800" dirty="0"/>
              <a:t>&lt;div </a:t>
            </a:r>
            <a:r>
              <a:rPr lang="en-US" altLang="en-US" sz="2800" b="1" dirty="0"/>
              <a:t>id="footer"&gt;</a:t>
            </a:r>
          </a:p>
          <a:p>
            <a:pPr algn="l"/>
            <a:r>
              <a:rPr lang="en-US" altLang="en-US" sz="2800" b="1" dirty="0"/>
              <a:t> </a:t>
            </a:r>
            <a:r>
              <a:rPr lang="en-US" altLang="en-US" sz="2800" dirty="0"/>
              <a:t>&lt;a </a:t>
            </a:r>
            <a:r>
              <a:rPr lang="en-US" altLang="en-US" sz="2800" dirty="0" err="1"/>
              <a:t>href</a:t>
            </a:r>
            <a:r>
              <a:rPr lang="en-US" altLang="en-US" sz="2800" dirty="0"/>
              <a:t>=“/terms-of-use”&gt;Terms of Use&lt;/a&gt; </a:t>
            </a:r>
          </a:p>
          <a:p>
            <a:pPr algn="l"/>
            <a:r>
              <a:rPr lang="en-US" altLang="en-US" sz="2800" dirty="0"/>
              <a:t> &lt;p&gt;Copyright 2021&lt;/p&gt; </a:t>
            </a:r>
          </a:p>
          <a:p>
            <a:pPr algn="l"/>
            <a:r>
              <a:rPr lang="en-US" altLang="en-US" sz="2800" dirty="0"/>
              <a:t>&lt;/div&gt;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6D80A2-72C7-A345-9C8E-72DDD809AFA6}"/>
              </a:ext>
            </a:extLst>
          </p:cNvPr>
          <p:cNvSpPr>
            <a:spLocks/>
          </p:cNvSpPr>
          <p:nvPr/>
        </p:nvSpPr>
        <p:spPr bwMode="auto">
          <a:xfrm>
            <a:off x="5177723" y="2677696"/>
            <a:ext cx="3297056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en-US" sz="2400" b="1" dirty="0"/>
              <a:t>#footer p </a:t>
            </a:r>
            <a:r>
              <a:rPr lang="en-US" altLang="en-US" sz="2400" dirty="0"/>
              <a:t>{ </a:t>
            </a:r>
          </a:p>
          <a:p>
            <a:pPr algn="l"/>
            <a:r>
              <a:rPr lang="en-US" altLang="en-US" sz="2400" dirty="0"/>
              <a:t>   font-style: italic; </a:t>
            </a:r>
          </a:p>
          <a:p>
            <a:pPr algn="l"/>
            <a:r>
              <a:rPr lang="en-US" altLang="en-US" sz="2400" dirty="0"/>
              <a:t>   font-family: Times, serif; </a:t>
            </a:r>
          </a:p>
          <a:p>
            <a:pPr algn="l"/>
            <a:r>
              <a:rPr lang="en-US" altLang="en-US" sz="2400" dirty="0"/>
              <a:t>}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43A29FF-CF02-2242-9DE2-DA24122D275B}"/>
              </a:ext>
            </a:extLst>
          </p:cNvPr>
          <p:cNvSpPr>
            <a:spLocks/>
          </p:cNvSpPr>
          <p:nvPr/>
        </p:nvSpPr>
        <p:spPr bwMode="auto">
          <a:xfrm>
            <a:off x="1073151" y="2056545"/>
            <a:ext cx="5753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en-US" dirty="0">
                <a:solidFill>
                  <a:schemeClr val="tx1"/>
                </a:solidFill>
              </a:rPr>
              <a:t>Everything within block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F13494F-915F-DB42-BAB1-3BF9CA9DC00A}"/>
              </a:ext>
            </a:extLst>
          </p:cNvPr>
          <p:cNvSpPr>
            <a:spLocks/>
          </p:cNvSpPr>
          <p:nvPr/>
        </p:nvSpPr>
        <p:spPr bwMode="auto">
          <a:xfrm>
            <a:off x="4942772" y="2062654"/>
            <a:ext cx="5753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en-US" dirty="0">
                <a:solidFill>
                  <a:schemeClr val="tx1"/>
                </a:solidFill>
              </a:rPr>
              <a:t>Paragraphs within block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FC0711D-2606-A349-BB0B-87C39B39EB53}"/>
              </a:ext>
            </a:extLst>
          </p:cNvPr>
          <p:cNvSpPr>
            <a:spLocks/>
          </p:cNvSpPr>
          <p:nvPr/>
        </p:nvSpPr>
        <p:spPr bwMode="auto">
          <a:xfrm>
            <a:off x="1073151" y="1590326"/>
            <a:ext cx="9137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en-US" sz="2600" dirty="0"/>
              <a:t>An </a:t>
            </a:r>
            <a:r>
              <a:rPr lang="en-US" altLang="en-US" sz="2600" b="1" dirty="0"/>
              <a:t>id</a:t>
            </a:r>
            <a:r>
              <a:rPr lang="en-US" altLang="en-US" sz="2600" dirty="0"/>
              <a:t> identifier identifies a </a:t>
            </a:r>
            <a:r>
              <a:rPr lang="en-US" altLang="en-US" sz="2600" i="1" dirty="0"/>
              <a:t>particular</a:t>
            </a:r>
            <a:r>
              <a:rPr lang="en-US" altLang="en-US" sz="2600" dirty="0"/>
              <a:t> block - only one in a document</a:t>
            </a:r>
          </a:p>
        </p:txBody>
      </p:sp>
    </p:spTree>
    <p:extLst>
      <p:ext uri="{BB962C8B-B14F-4D97-AF65-F5344CB8AC3E}">
        <p14:creationId xmlns:p14="http://schemas.microsoft.com/office/powerpoint/2010/main" val="1389393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8BC0-999F-4C4D-A9A8-EE400CF2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Styling a block with “class”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282E58F-1BC8-4949-B1D2-54D404A12393}"/>
              </a:ext>
            </a:extLst>
          </p:cNvPr>
          <p:cNvSpPr>
            <a:spLocks/>
          </p:cNvSpPr>
          <p:nvPr/>
        </p:nvSpPr>
        <p:spPr bwMode="auto">
          <a:xfrm>
            <a:off x="992436" y="2400243"/>
            <a:ext cx="327038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en-US" dirty="0"/>
              <a:t>.fun {</a:t>
            </a:r>
          </a:p>
          <a:p>
            <a:pPr algn="l"/>
            <a:r>
              <a:rPr lang="en-US" altLang="en-US" dirty="0"/>
              <a:t>   color: #339999;</a:t>
            </a:r>
          </a:p>
          <a:p>
            <a:pPr algn="l"/>
            <a:r>
              <a:rPr lang="en-US" altLang="en-US" dirty="0"/>
              <a:t>   font-family: Georgia, Times, serif;</a:t>
            </a:r>
          </a:p>
          <a:p>
            <a:pPr algn="l"/>
            <a:r>
              <a:rPr lang="en-US" altLang="en-US" dirty="0"/>
              <a:t>   letter-spacing: 0.05em;</a:t>
            </a:r>
          </a:p>
          <a:p>
            <a:pPr algn="l"/>
            <a:r>
              <a:rPr lang="en-US" altLang="en-US" dirty="0"/>
              <a:t>}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85710D-A8CC-5148-9E72-B90B3DF27126}"/>
              </a:ext>
            </a:extLst>
          </p:cNvPr>
          <p:cNvSpPr>
            <a:spLocks/>
          </p:cNvSpPr>
          <p:nvPr/>
        </p:nvSpPr>
        <p:spPr bwMode="auto">
          <a:xfrm>
            <a:off x="992436" y="3401933"/>
            <a:ext cx="89027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en-US" dirty="0"/>
              <a:t>&lt;p class="fun"&gt;A man walks into a bar; you would've thought he'd  see it coming!&lt;/p&gt;</a:t>
            </a:r>
          </a:p>
          <a:p>
            <a:r>
              <a:rPr lang="en-US" altLang="en-US" dirty="0"/>
              <a:t>&lt;p&gt;Have a nice day.&lt;p&gt;</a:t>
            </a:r>
          </a:p>
          <a:p>
            <a:r>
              <a:rPr lang="en-US" altLang="en-US" dirty="0"/>
              <a:t>&lt;p class=”fun”&gt;More fun stuff&lt;/p&gt;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5F2452C2-2683-DB44-B27C-CA548EB846A0}"/>
              </a:ext>
            </a:extLst>
          </p:cNvPr>
          <p:cNvSpPr>
            <a:spLocks/>
          </p:cNvSpPr>
          <p:nvPr/>
        </p:nvSpPr>
        <p:spPr bwMode="auto">
          <a:xfrm>
            <a:off x="1073151" y="1590326"/>
            <a:ext cx="75687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en-US" sz="2600" dirty="0"/>
              <a:t>A </a:t>
            </a:r>
            <a:r>
              <a:rPr lang="en-US" altLang="en-US" sz="2600" b="1" dirty="0"/>
              <a:t>class </a:t>
            </a:r>
            <a:r>
              <a:rPr lang="en-US" altLang="en-US" sz="2600" dirty="0"/>
              <a:t>identifier can be used many times in a document</a:t>
            </a:r>
          </a:p>
        </p:txBody>
      </p:sp>
    </p:spTree>
    <p:extLst>
      <p:ext uri="{BB962C8B-B14F-4D97-AF65-F5344CB8AC3E}">
        <p14:creationId xmlns:p14="http://schemas.microsoft.com/office/powerpoint/2010/main" val="88999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7939-E3B5-454F-A791-21F82AEB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tags with the same styling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D6D008-3F10-634B-9FE2-6720DF14B1C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485221"/>
            <a:ext cx="3843296" cy="503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indent="0" algn="l">
              <a:buNone/>
            </a:pPr>
            <a:r>
              <a:rPr lang="en-US" altLang="en-US" dirty="0"/>
              <a:t>h1, h2, h3 {</a:t>
            </a:r>
          </a:p>
          <a:p>
            <a:pPr marL="0" indent="0" algn="l">
              <a:buNone/>
            </a:pPr>
            <a:r>
              <a:rPr lang="en-US" altLang="en-US" dirty="0"/>
              <a:t>   color: yellow;</a:t>
            </a:r>
          </a:p>
          <a:p>
            <a:pPr marL="0" indent="0" algn="l">
              <a:buNone/>
            </a:pPr>
            <a:r>
              <a:rPr lang="en-US" altLang="en-US" dirty="0"/>
              <a:t>   background-color: black;</a:t>
            </a:r>
          </a:p>
          <a:p>
            <a:pPr marL="0" indent="0" algn="l">
              <a:buNone/>
            </a:pPr>
            <a:r>
              <a:rPr lang="en-US" altLang="en-US" dirty="0"/>
              <a:t>}</a:t>
            </a:r>
          </a:p>
          <a:p>
            <a:pPr marL="0" indent="0" algn="l">
              <a:buNone/>
            </a:pPr>
            <a:endParaRPr lang="en-US" altLang="en-US" dirty="0"/>
          </a:p>
          <a:p>
            <a:pPr marL="0" indent="0" algn="l">
              <a:buNone/>
            </a:pPr>
            <a:r>
              <a:rPr lang="en-US" altLang="en-US"/>
              <a:t>#header, #footer{</a:t>
            </a:r>
            <a:endParaRPr lang="en-US" altLang="en-US" dirty="0"/>
          </a:p>
          <a:p>
            <a:pPr marL="0" indent="0" algn="l">
              <a:buNone/>
            </a:pPr>
            <a:r>
              <a:rPr lang="en-US" altLang="en-US" dirty="0"/>
              <a:t>   color: yellow;</a:t>
            </a:r>
          </a:p>
          <a:p>
            <a:pPr marL="0" indent="0" algn="l">
              <a:buNone/>
            </a:pPr>
            <a:r>
              <a:rPr lang="en-US" altLang="en-US" dirty="0"/>
              <a:t>   background-color: black;</a:t>
            </a:r>
          </a:p>
          <a:p>
            <a:pPr marL="0" indent="0" algn="l">
              <a:buNone/>
            </a:pPr>
            <a:r>
              <a:rPr lang="en-US" altLang="en-US" dirty="0"/>
              <a:t>}</a:t>
            </a:r>
          </a:p>
          <a:p>
            <a:pPr marL="0" indent="0" algn="l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004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1CF0-861D-444E-AE86-63C403AB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E11C-3D9F-3347-A923-DA7B8BE8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15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box that wraps around every HTML element; allows us to add a border around elements, and to define space between elements</a:t>
            </a:r>
          </a:p>
          <a:p>
            <a:r>
              <a:rPr lang="en-US" sz="1800" b="1" dirty="0"/>
              <a:t>Content</a:t>
            </a:r>
            <a:r>
              <a:rPr lang="en-US" sz="1800" dirty="0"/>
              <a:t> - The content of the box, where text and images appear</a:t>
            </a:r>
          </a:p>
          <a:p>
            <a:r>
              <a:rPr lang="en-US" sz="1800" b="1" dirty="0"/>
              <a:t>Padding</a:t>
            </a:r>
            <a:r>
              <a:rPr lang="en-US" sz="1800" dirty="0"/>
              <a:t> - Clears an area around the content. The padding is transparent</a:t>
            </a:r>
          </a:p>
          <a:p>
            <a:r>
              <a:rPr lang="en-US" sz="1800" b="1" dirty="0"/>
              <a:t>Border</a:t>
            </a:r>
            <a:r>
              <a:rPr lang="en-US" sz="1800" dirty="0"/>
              <a:t> - A border that goes around the padding and content</a:t>
            </a:r>
          </a:p>
          <a:p>
            <a:r>
              <a:rPr lang="en-US" sz="1800" b="1" dirty="0"/>
              <a:t>Margin</a:t>
            </a:r>
            <a:r>
              <a:rPr lang="en-US" sz="1800" dirty="0"/>
              <a:t> - Clears an area outside the border. The margin is transparent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F46A2-E30E-1B4B-BDAB-110ED0CC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56" y="2392030"/>
            <a:ext cx="2387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38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7295-FAED-2845-870A-A8B2C2D4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0CA7-3C2F-084C-95F2-0856508F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CSS properties which can be adjusted</a:t>
            </a:r>
          </a:p>
          <a:p>
            <a:r>
              <a:rPr lang="en-US" dirty="0">
                <a:hlinkClick r:id="rId2"/>
              </a:rPr>
              <a:t>https://developer.mozilla.org/en-US/docs/Web/CSS/CSS_Properties_Reference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79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466-1F09-3E43-95BA-C8DD210F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add style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559F-9CC9-7742-AF5F-C66E43CC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300"/>
            <a:r>
              <a:rPr lang="en-US" altLang="en-US" dirty="0"/>
              <a:t>Inline Style - Add style information to a tag</a:t>
            </a:r>
          </a:p>
          <a:p>
            <a:pPr marL="749300"/>
            <a:r>
              <a:rPr lang="en-US" altLang="en-US" dirty="0"/>
              <a:t>Embedded Style - Add style information to the document at the beginning</a:t>
            </a:r>
          </a:p>
          <a:p>
            <a:pPr marL="749300"/>
            <a:r>
              <a:rPr lang="en-US" altLang="en-US" dirty="0"/>
              <a:t>External Style Sheet - Put all of your style in an external file</a:t>
            </a:r>
          </a:p>
        </p:txBody>
      </p:sp>
    </p:spTree>
    <p:extLst>
      <p:ext uri="{BB962C8B-B14F-4D97-AF65-F5344CB8AC3E}">
        <p14:creationId xmlns:p14="http://schemas.microsoft.com/office/powerpoint/2010/main" val="48267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0F61-B156-344A-B24C-0C0FD969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D2L Introduction &amp;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B1DE-E0EB-F34D-9D5A-108A98D9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D2L Introduction</a:t>
            </a:r>
          </a:p>
          <a:p>
            <a:pPr lvl="1"/>
            <a:r>
              <a:rPr lang="en-US" dirty="0"/>
              <a:t>Introduce yourself and answer the following questions:</a:t>
            </a:r>
          </a:p>
          <a:p>
            <a:pPr lvl="2"/>
            <a:r>
              <a:rPr lang="en-US" dirty="0"/>
              <a:t>Are you experienced with HTML, CSS, </a:t>
            </a:r>
            <a:r>
              <a:rPr lang="en-US" dirty="0" err="1"/>
              <a:t>Javascript</a:t>
            </a:r>
            <a:r>
              <a:rPr lang="en-US" dirty="0"/>
              <a:t>, Bootstrap, React, or Node? </a:t>
            </a:r>
          </a:p>
          <a:p>
            <a:pPr lvl="2"/>
            <a:r>
              <a:rPr lang="en-US" dirty="0"/>
              <a:t>Regarding web applications, what are you most interested in learning?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handout – D2L</a:t>
            </a:r>
          </a:p>
          <a:p>
            <a:pPr lvl="1"/>
            <a:r>
              <a:rPr lang="en-US" dirty="0"/>
              <a:t>Due next Tuesday, 5:30pm</a:t>
            </a:r>
          </a:p>
          <a:p>
            <a:pPr lvl="1"/>
            <a:r>
              <a:rPr lang="en-US" dirty="0"/>
              <a:t>Late policy, 2 weeks, -10% per week</a:t>
            </a:r>
          </a:p>
        </p:txBody>
      </p:sp>
    </p:spTree>
    <p:extLst>
      <p:ext uri="{BB962C8B-B14F-4D97-AF65-F5344CB8AC3E}">
        <p14:creationId xmlns:p14="http://schemas.microsoft.com/office/powerpoint/2010/main" val="1555548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7D3A-4161-CC49-9534-ED26E1F9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09170-60E7-B142-9E16-6B77F58F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&lt;h1&gt;</a:t>
            </a:r>
          </a:p>
          <a:p>
            <a:pPr marL="0" indent="0">
              <a:buNone/>
            </a:pPr>
            <a:r>
              <a:rPr lang="en-US" altLang="en-US" dirty="0"/>
              <a:t>   &lt;</a:t>
            </a:r>
            <a:r>
              <a:rPr lang="en-US" altLang="en-US" dirty="0" err="1"/>
              <a:t>img</a:t>
            </a:r>
            <a:r>
              <a:rPr lang="en-US" altLang="en-US" dirty="0"/>
              <a:t> </a:t>
            </a:r>
            <a:r>
              <a:rPr lang="en-US" altLang="en-US" dirty="0" err="1"/>
              <a:t>src</a:t>
            </a:r>
            <a:r>
              <a:rPr lang="en-US" altLang="en-US" dirty="0"/>
              <a:t>="</a:t>
            </a:r>
            <a:r>
              <a:rPr lang="en-US" altLang="en-US" dirty="0" err="1"/>
              <a:t>appengine.jpg</a:t>
            </a:r>
            <a:r>
              <a:rPr lang="en-US" altLang="en-US" dirty="0"/>
              <a:t>" width="142" height="109“</a:t>
            </a:r>
          </a:p>
          <a:p>
            <a:pPr marL="0" indent="0">
              <a:buNone/>
            </a:pPr>
            <a:r>
              <a:rPr lang="en-US" altLang="en-US" dirty="0"/>
              <a:t>          alt="Google App Engine Logo“</a:t>
            </a:r>
          </a:p>
          <a:p>
            <a:pPr marL="0" indent="0">
              <a:buNone/>
            </a:pPr>
            <a:r>
              <a:rPr lang="en-US" altLang="en-US" dirty="0"/>
              <a:t>         style="</a:t>
            </a:r>
            <a:r>
              <a:rPr lang="en-US" altLang="en-US" dirty="0" err="1"/>
              <a:t>float:right</a:t>
            </a:r>
            <a:r>
              <a:rPr lang="en-US" altLang="en-US" dirty="0"/>
              <a:t>"/&gt;</a:t>
            </a:r>
          </a:p>
          <a:p>
            <a:pPr marL="0" indent="0">
              <a:buNone/>
            </a:pPr>
            <a:r>
              <a:rPr lang="en-US" altLang="en-US" dirty="0"/>
              <a:t>    Google App Engine: About&lt;/h1&gt;</a:t>
            </a:r>
          </a:p>
          <a:p>
            <a:pPr marL="0" indent="0">
              <a:buNone/>
            </a:pPr>
            <a:r>
              <a:rPr lang="en-US" altLang="en-US" dirty="0"/>
              <a:t>   &lt;p&gt;</a:t>
            </a:r>
          </a:p>
          <a:p>
            <a:pPr marL="0" indent="0">
              <a:buNone/>
            </a:pPr>
            <a:r>
              <a:rPr lang="en-US" altLang="en-US" dirty="0"/>
              <a:t>   Welcome to the site dedicated to</a:t>
            </a:r>
          </a:p>
          <a:p>
            <a:pPr marL="0" indent="0">
              <a:buNone/>
            </a:pPr>
            <a:r>
              <a:rPr lang="en-US" altLang="en-US" dirty="0"/>
              <a:t>   learning the Google Application Engine.</a:t>
            </a:r>
          </a:p>
          <a:p>
            <a:pPr marL="0" indent="0">
              <a:buNone/>
            </a:pPr>
            <a:r>
              <a:rPr lang="en-US" altLang="en-US" dirty="0"/>
              <a:t>   We hope you find </a:t>
            </a:r>
          </a:p>
          <a:p>
            <a:pPr marL="0" indent="0">
              <a:buNone/>
            </a:pPr>
            <a:r>
              <a:rPr lang="en-US" altLang="en-US" dirty="0"/>
              <a:t>   </a:t>
            </a:r>
            <a:r>
              <a:rPr lang="en-US" altLang="en-US" dirty="0" err="1"/>
              <a:t>www.appenginelearn.com</a:t>
            </a:r>
            <a:r>
              <a:rPr lang="en-US" altLang="en-US" dirty="0"/>
              <a:t> useful.</a:t>
            </a:r>
          </a:p>
          <a:p>
            <a:pPr marL="0" indent="0">
              <a:buNone/>
            </a:pPr>
            <a:r>
              <a:rPr lang="en-US" altLang="en-US" dirty="0"/>
              <a:t>   &lt;/p&gt;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EDE78-EB3D-8549-87E7-8A1DB135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68" y="2848603"/>
            <a:ext cx="5952460" cy="3066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670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C272-00A2-4549-9145-7CD4FE9E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C50C-1773-3740-84BC-01167795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&lt;html&gt; &lt;head&gt;</a:t>
            </a:r>
          </a:p>
          <a:p>
            <a:pPr marL="0" indent="0">
              <a:buNone/>
            </a:pPr>
            <a:r>
              <a:rPr lang="en-US" altLang="en-US" dirty="0"/>
              <a:t>   &lt;title&gt;Learning the Google App Engine&lt;/title&gt;   &lt;style type="text/</a:t>
            </a:r>
            <a:r>
              <a:rPr lang="en-US" altLang="en-US" dirty="0" err="1"/>
              <a:t>css</a:t>
            </a:r>
            <a:r>
              <a:rPr lang="en-US" altLang="en-US" dirty="0"/>
              <a:t>"&gt;</a:t>
            </a:r>
          </a:p>
          <a:p>
            <a:pPr marL="0" indent="0">
              <a:buNone/>
            </a:pPr>
            <a:r>
              <a:rPr lang="en-US" altLang="en-US" dirty="0"/>
              <a:t>      body {</a:t>
            </a:r>
          </a:p>
          <a:p>
            <a:pPr marL="0" indent="0">
              <a:buNone/>
            </a:pPr>
            <a:r>
              <a:rPr lang="en-US" altLang="en-US" dirty="0"/>
              <a:t>          font-family: </a:t>
            </a:r>
            <a:r>
              <a:rPr lang="en-US" altLang="en-US" dirty="0" err="1"/>
              <a:t>arial</a:t>
            </a:r>
            <a:r>
              <a:rPr lang="en-US" altLang="en-US" dirty="0"/>
              <a:t>, sans-serif;</a:t>
            </a:r>
          </a:p>
          <a:p>
            <a:pPr marL="0" indent="0">
              <a:buNone/>
            </a:pPr>
            <a:r>
              <a:rPr lang="en-US" altLang="en-US" dirty="0"/>
              <a:t>      }</a:t>
            </a:r>
          </a:p>
          <a:p>
            <a:pPr marL="0" indent="0">
              <a:buNone/>
            </a:pPr>
            <a:r>
              <a:rPr lang="en-US" altLang="en-US" dirty="0"/>
              <a:t>   &lt;/style&gt;</a:t>
            </a:r>
          </a:p>
          <a:p>
            <a:pPr marL="0" indent="0">
              <a:buNone/>
            </a:pPr>
            <a:r>
              <a:rPr lang="en-US" altLang="en-US" dirty="0"/>
              <a:t> &lt;/head&gt;</a:t>
            </a:r>
          </a:p>
          <a:p>
            <a:pPr marL="0" indent="0">
              <a:buNone/>
            </a:pPr>
            <a:r>
              <a:rPr lang="en-US" altLang="en-US" dirty="0"/>
              <a:t> &lt;body&gt;</a:t>
            </a:r>
          </a:p>
          <a:p>
            <a:pPr marL="0" indent="0">
              <a:buNone/>
            </a:pPr>
            <a:r>
              <a:rPr lang="en-US" altLang="en-US" dirty="0"/>
              <a:t>      &lt;h1&gt;&lt;a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index.htm</a:t>
            </a:r>
            <a:r>
              <a:rPr lang="en-US" altLang="en-US" dirty="0"/>
              <a:t>"&gt;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dirty="0" err="1"/>
              <a:t>AppEngineLearn</a:t>
            </a:r>
            <a:r>
              <a:rPr lang="en-US" altLang="en-US" dirty="0"/>
              <a:t>&lt;/a&gt;&lt;/h1&gt;</a:t>
            </a:r>
          </a:p>
          <a:p>
            <a:pPr marL="0" indent="0">
              <a:buNone/>
            </a:pPr>
            <a:r>
              <a:rPr lang="en-US" altLang="en-US" dirty="0"/>
              <a:t>      &lt;</a:t>
            </a:r>
            <a:r>
              <a:rPr lang="en-US" altLang="en-US" dirty="0" err="1"/>
              <a:t>ul</a:t>
            </a:r>
            <a:r>
              <a:rPr lang="en-US" altLang="en-US" dirty="0"/>
              <a:t>&gt;</a:t>
            </a:r>
          </a:p>
          <a:p>
            <a:pPr marL="0" indent="0">
              <a:buNone/>
            </a:pPr>
            <a:r>
              <a:rPr lang="en-US" altLang="en-US" dirty="0"/>
              <a:t>        &lt;li&gt;&lt;a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sites.htm</a:t>
            </a:r>
            <a:r>
              <a:rPr lang="en-US" altLang="en-US" dirty="0"/>
              <a:t>"&gt;Sites&lt;/a&gt;&lt;/li&gt;           	 &lt;li&gt;&lt;a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topics.htm</a:t>
            </a:r>
            <a:r>
              <a:rPr lang="en-US" altLang="en-US" dirty="0"/>
              <a:t>" &gt;Topics&lt;/a&gt;&lt;/li&gt;      &lt;/</a:t>
            </a:r>
            <a:r>
              <a:rPr lang="en-US" altLang="en-US" dirty="0" err="1"/>
              <a:t>ul</a:t>
            </a:r>
            <a:r>
              <a:rPr lang="en-US" altLang="en-US" dirty="0"/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22AAE-220F-A840-A502-D491F5B7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07" y="2544615"/>
            <a:ext cx="4297593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44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C59D-4235-BA43-A5BA-25404B99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B17D0-9DED-764D-9F6E-E8122540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&lt;html&gt;</a:t>
            </a:r>
          </a:p>
          <a:p>
            <a:pPr marL="0" indent="0">
              <a:buNone/>
            </a:pPr>
            <a:r>
              <a:rPr lang="en-US" altLang="en-US" dirty="0"/>
              <a:t> &lt;head&gt;</a:t>
            </a:r>
          </a:p>
          <a:p>
            <a:pPr marL="0" indent="0">
              <a:buNone/>
            </a:pPr>
            <a:r>
              <a:rPr lang="en-US" altLang="en-US" dirty="0"/>
              <a:t>   &lt;title&gt;Learning the Google App Engine&lt;/title&gt;</a:t>
            </a:r>
          </a:p>
          <a:p>
            <a:pPr marL="0" indent="0">
              <a:buNone/>
            </a:pPr>
            <a:r>
              <a:rPr lang="en-US" altLang="en-US" dirty="0"/>
              <a:t>   &lt;link type="text/</a:t>
            </a:r>
            <a:r>
              <a:rPr lang="en-US" altLang="en-US" dirty="0" err="1"/>
              <a:t>css</a:t>
            </a:r>
            <a:r>
              <a:rPr lang="en-US" altLang="en-US" dirty="0"/>
              <a:t>" </a:t>
            </a:r>
            <a:r>
              <a:rPr lang="en-US" altLang="en-US" dirty="0" err="1"/>
              <a:t>rel</a:t>
            </a:r>
            <a:r>
              <a:rPr lang="en-US" altLang="en-US" dirty="0"/>
              <a:t>="stylesheet"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glike.css</a:t>
            </a:r>
            <a:r>
              <a:rPr lang="en-US" altLang="en-US" dirty="0"/>
              <a:t>"&gt; &lt;/head&gt;</a:t>
            </a:r>
          </a:p>
          <a:p>
            <a:pPr marL="0" indent="0">
              <a:buNone/>
            </a:pPr>
            <a:r>
              <a:rPr lang="en-US" altLang="en-US" dirty="0"/>
              <a:t> &lt;body&gt;</a:t>
            </a:r>
          </a:p>
          <a:p>
            <a:pPr marL="0" indent="0">
              <a:buNone/>
            </a:pPr>
            <a:r>
              <a:rPr lang="en-US" altLang="en-US" dirty="0"/>
              <a:t>      &lt;h1&gt;&lt;a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index.htm</a:t>
            </a:r>
            <a:r>
              <a:rPr lang="en-US" altLang="en-US" dirty="0"/>
              <a:t>"&gt;</a:t>
            </a:r>
          </a:p>
          <a:p>
            <a:pPr marL="0" indent="0">
              <a:buNone/>
            </a:pPr>
            <a:r>
              <a:rPr lang="en-US" altLang="en-US" dirty="0"/>
              <a:t>       </a:t>
            </a:r>
            <a:r>
              <a:rPr lang="en-US" altLang="en-US" dirty="0" err="1"/>
              <a:t>AppEngineLearn</a:t>
            </a:r>
            <a:r>
              <a:rPr lang="en-US" altLang="en-US" dirty="0"/>
              <a:t>&lt;/a&gt;&lt;/h1&gt;</a:t>
            </a:r>
          </a:p>
          <a:p>
            <a:pPr marL="0" indent="0">
              <a:buNone/>
            </a:pPr>
            <a:r>
              <a:rPr lang="en-US" altLang="en-US" dirty="0"/>
              <a:t>      &lt;</a:t>
            </a:r>
            <a:r>
              <a:rPr lang="en-US" altLang="en-US" dirty="0" err="1"/>
              <a:t>ul</a:t>
            </a:r>
            <a:r>
              <a:rPr lang="en-US" altLang="en-US" dirty="0"/>
              <a:t>&gt;</a:t>
            </a:r>
          </a:p>
          <a:p>
            <a:pPr marL="0" indent="0">
              <a:buNone/>
            </a:pPr>
            <a:r>
              <a:rPr lang="en-US" altLang="en-US" dirty="0"/>
              <a:t>        &lt;li&gt;&lt;a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sites.htm</a:t>
            </a:r>
            <a:r>
              <a:rPr lang="en-US" altLang="en-US" dirty="0"/>
              <a:t>"&gt;Sites&lt;/a&gt;&lt;/li&gt;</a:t>
            </a:r>
          </a:p>
          <a:p>
            <a:pPr marL="0" indent="0">
              <a:buNone/>
            </a:pPr>
            <a:r>
              <a:rPr lang="en-US" altLang="en-US" dirty="0"/>
              <a:t>        &lt;li&gt;&lt;a </a:t>
            </a:r>
            <a:r>
              <a:rPr lang="en-US" altLang="en-US" dirty="0" err="1"/>
              <a:t>href</a:t>
            </a:r>
            <a:r>
              <a:rPr lang="en-US" altLang="en-US" dirty="0"/>
              <a:t>="</a:t>
            </a:r>
            <a:r>
              <a:rPr lang="en-US" altLang="en-US" dirty="0" err="1"/>
              <a:t>topics.htm</a:t>
            </a:r>
            <a:r>
              <a:rPr lang="en-US" altLang="en-US" dirty="0"/>
              <a:t>" &gt;Topics&lt;/a&gt;&lt;/li&gt;</a:t>
            </a:r>
          </a:p>
          <a:p>
            <a:pPr marL="0" indent="0">
              <a:buNone/>
            </a:pPr>
            <a:r>
              <a:rPr lang="en-US" altLang="en-US" dirty="0"/>
              <a:t>      &lt;/</a:t>
            </a:r>
            <a:r>
              <a:rPr lang="en-US" altLang="en-US" dirty="0" err="1"/>
              <a:t>ul</a:t>
            </a:r>
            <a:r>
              <a:rPr lang="en-US" altLang="en-US" dirty="0"/>
              <a:t>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26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57A7-6754-9342-A151-B38C38DA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Frameworks - </a:t>
            </a:r>
            <a:r>
              <a:rPr lang="en-US" altLang="en-US" dirty="0"/>
              <a:t>Responsive Web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2E39-CFD0-174B-9DCC-30A797E1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Responsive web design is about creating web sites which automatically adjust themselves to look good on all devices, from small phones to large desktops</a:t>
            </a:r>
            <a:endParaRPr lang="en-US" altLang="en-US" sz="2400" b="1" dirty="0"/>
          </a:p>
          <a:p>
            <a:r>
              <a:rPr lang="en-US" altLang="en-US" sz="2400" dirty="0"/>
              <a:t>Bootstrap is the most popular HTML, CSS, and JavaScript framework for developing responsive, mobile-first web sites</a:t>
            </a:r>
            <a:endParaRPr lang="en-US" sz="2400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Cross-browser capable</a:t>
            </a:r>
          </a:p>
          <a:p>
            <a:pPr lvl="1"/>
            <a:r>
              <a:rPr lang="en-US" dirty="0"/>
              <a:t>Mobile-ready</a:t>
            </a:r>
          </a:p>
          <a:p>
            <a:pPr lvl="1"/>
            <a:r>
              <a:rPr lang="en-US" dirty="0"/>
              <a:t>Get layout created quickly</a:t>
            </a:r>
          </a:p>
          <a:p>
            <a:pPr lvl="1"/>
            <a:r>
              <a:rPr lang="en-US" dirty="0"/>
              <a:t>Many snippets are widely available</a:t>
            </a:r>
          </a:p>
        </p:txBody>
      </p:sp>
    </p:spTree>
    <p:extLst>
      <p:ext uri="{BB962C8B-B14F-4D97-AF65-F5344CB8AC3E}">
        <p14:creationId xmlns:p14="http://schemas.microsoft.com/office/powerpoint/2010/main" val="1018039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57A7-6754-9342-A151-B38C38DA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2E39-CFD0-174B-9DCC-30A797E1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Bootstrap is a free front-end framework for faster and easier web development</a:t>
            </a:r>
          </a:p>
          <a:p>
            <a:r>
              <a:rPr lang="en-US" altLang="en-US" sz="2400" dirty="0"/>
              <a:t>Bootstrap includes HTML and CSS based design templates for typography, forms, buttons, tables, navigation, modals, image carousels and many other, as well as optional JavaScript plugins</a:t>
            </a:r>
          </a:p>
          <a:p>
            <a:r>
              <a:rPr lang="en-US" altLang="en-US" sz="2400" dirty="0"/>
              <a:t>Bootstrap also gives you the ability to easily create responsive designs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6729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1214-B4CA-FC42-8A49-2C735438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2CC3-E41D-D144-9956-BC09CC85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There are two ways to start using Bootstrap on your own web site.</a:t>
            </a:r>
          </a:p>
          <a:p>
            <a:pPr lvl="1"/>
            <a:r>
              <a:rPr lang="en-US" altLang="en-US" dirty="0"/>
              <a:t>Download Bootstrap from </a:t>
            </a:r>
            <a:r>
              <a:rPr lang="en-US" altLang="en-US" dirty="0" err="1"/>
              <a:t>getbootstrap.com</a:t>
            </a:r>
            <a:endParaRPr lang="en-US" altLang="en-US" dirty="0"/>
          </a:p>
          <a:p>
            <a:pPr lvl="2"/>
            <a:r>
              <a:rPr lang="en-US" altLang="en-US" dirty="0"/>
              <a:t>If you want to download and host Bootstrap yourself, go to </a:t>
            </a:r>
            <a:r>
              <a:rPr lang="en-US" altLang="en-US" u="sng" dirty="0">
                <a:hlinkClick r:id="rId2"/>
              </a:rPr>
              <a:t>getbootstrap.com</a:t>
            </a:r>
            <a:r>
              <a:rPr lang="en-US" altLang="en-US" dirty="0"/>
              <a:t>, and follow the instructions there.</a:t>
            </a:r>
          </a:p>
          <a:p>
            <a:pPr lvl="1"/>
            <a:r>
              <a:rPr lang="en-US" altLang="en-US" dirty="0"/>
              <a:t>Include Bootstrap from a CDN</a:t>
            </a:r>
          </a:p>
          <a:p>
            <a:pPr lvl="2"/>
            <a:r>
              <a:rPr lang="en-US" altLang="en-US" dirty="0"/>
              <a:t>If you don't want to download and host Bootstrap yourself, you can include it from a CDN (Content Delivery Network).</a:t>
            </a:r>
          </a:p>
          <a:p>
            <a:pPr lvl="2"/>
            <a:r>
              <a:rPr lang="en-US" altLang="en-US" dirty="0" err="1"/>
              <a:t>MaxCDN</a:t>
            </a:r>
            <a:r>
              <a:rPr lang="en-US" altLang="en-US" dirty="0"/>
              <a:t> provides CDN support for Bootstrap's CSS and JavaScript. You must also include jQuery.</a:t>
            </a:r>
          </a:p>
          <a:p>
            <a:pPr lvl="1"/>
            <a:r>
              <a:rPr lang="en-US" altLang="en-US" dirty="0"/>
              <a:t>NPM package registry</a:t>
            </a:r>
          </a:p>
          <a:p>
            <a:pPr>
              <a:buNone/>
            </a:pP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64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D6949E2-B98B-EA49-9B08-C54F1636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Bootstrap CDN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45334B3-31C6-5243-8CA3-DD6B8379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You must include the following Bootstrap’s CSS, JavaScript, and jQuery from MaxCDN into your web page.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	&lt;!-- Latest compiled and minified Bootstrap CSS --&gt;</a:t>
            </a:r>
            <a:br>
              <a:rPr lang="en-US" altLang="en-US" sz="1800"/>
            </a:br>
            <a:r>
              <a:rPr lang="en-US" altLang="en-US" sz="1800"/>
              <a:t>&lt;link rel="stylesheet"href="https://maxcdn.bootstrapcdn.com/bootstrap/3.3.7/css/bootstrap.min.css"&gt;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	&lt;!-- Latest compiled Bootstrap JavaScript --&gt;</a:t>
            </a:r>
            <a:br>
              <a:rPr lang="en-US" altLang="en-US" sz="1800"/>
            </a:br>
            <a:r>
              <a:rPr lang="en-US" altLang="en-US" sz="1800"/>
              <a:t>&lt;script src="https://maxcdn.bootstrapcdn.com/bootstrap/3.3.7/js/bootstrap.min.js"&gt;&lt;/script&gt; </a:t>
            </a:r>
            <a:br>
              <a:rPr lang="en-US" altLang="en-US" sz="1800"/>
            </a:br>
            <a:endParaRPr lang="en-US" altLang="en-US" sz="1800"/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	&lt;!-- latest jQuery library --&gt;</a:t>
            </a:r>
            <a:br>
              <a:rPr lang="en-US" altLang="en-US" sz="1800"/>
            </a:br>
            <a:r>
              <a:rPr lang="en-US" altLang="en-US" sz="1800"/>
              <a:t>&lt;script src="https://code.jquery.com/jquery-latest.js"&gt;&lt;/script&gt;</a:t>
            </a:r>
          </a:p>
          <a:p>
            <a:r>
              <a:rPr lang="en-US" altLang="en-US" sz="1800"/>
              <a:t>Advantage of using the Bootstrap CDN:</a:t>
            </a:r>
          </a:p>
          <a:p>
            <a:pPr lvl="1"/>
            <a:r>
              <a:rPr lang="en-US" altLang="en-US" sz="1800"/>
              <a:t>Many users already have downloaded Bootstrap from MaxCDN when visiting another site. As a result, it will be loaded from cache when they visit your site, which leads to faster loading time. Also, most CDN's will make sure that once a user requests a file from it, it will be served from the server closest to them, which also leads to faster loading time.</a:t>
            </a:r>
          </a:p>
        </p:txBody>
      </p:sp>
    </p:spTree>
    <p:extLst>
      <p:ext uri="{BB962C8B-B14F-4D97-AF65-F5344CB8AC3E}">
        <p14:creationId xmlns:p14="http://schemas.microsoft.com/office/powerpoint/2010/main" val="1317435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89F3E8C-AE2D-5D48-9791-DD7F654E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Web Page with Bootstrap (1)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E3D13256-FC4F-2D4A-8723-CE047072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Add the HTML5 doctype</a:t>
            </a:r>
          </a:p>
          <a:p>
            <a:pPr lvl="1"/>
            <a:r>
              <a:rPr lang="en-US" altLang="en-US"/>
              <a:t>Bootstrap uses HTML elements and CSS properties that require the HTML5 doctype.</a:t>
            </a:r>
          </a:p>
          <a:p>
            <a:pPr lvl="1"/>
            <a:r>
              <a:rPr lang="en-US" altLang="en-US"/>
              <a:t>Always include the HTML5 doctype at the beginning of the page, along with the lang attribute and the correct character set: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/>
              <a:t>&lt;!DOCTYPE html&gt;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/>
              <a:t>&lt;html lang="en"&gt;</a:t>
            </a:r>
            <a:br>
              <a:rPr lang="en-US" altLang="en-US"/>
            </a:br>
            <a:r>
              <a:rPr lang="en-US" altLang="en-US"/>
              <a:t>  &lt;head&gt;</a:t>
            </a:r>
            <a:br>
              <a:rPr lang="en-US" altLang="en-US"/>
            </a:br>
            <a:r>
              <a:rPr lang="en-US" altLang="en-US"/>
              <a:t>    &lt;meta charset="utf-8"&gt; </a:t>
            </a:r>
            <a:br>
              <a:rPr lang="en-US" altLang="en-US"/>
            </a:br>
            <a:r>
              <a:rPr lang="en-US" altLang="en-US"/>
              <a:t>  &lt;/head&gt;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/>
              <a:t>&lt;/html&gt;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038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5CE80235-9DFC-F944-A3B2-3020A966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Web Page with Bootstrap (2)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F665A11-3191-6249-9416-31BD09C8E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Bootstrap is mobile-first</a:t>
            </a:r>
          </a:p>
          <a:p>
            <a:pPr lvl="1"/>
            <a:r>
              <a:rPr lang="en-US" altLang="en-US" dirty="0"/>
              <a:t>Bootstrap is designed to be responsive to mobile devices. Mobile-first styles are part of the core framework.</a:t>
            </a:r>
          </a:p>
          <a:p>
            <a:pPr lvl="1"/>
            <a:r>
              <a:rPr lang="en-US" altLang="en-US" dirty="0"/>
              <a:t>To ensure proper rendering and touch zooming, add the following &lt;meta&gt; tag inside the &lt;head&gt; element: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dirty="0"/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dirty="0"/>
              <a:t>&lt;meta name="viewport" content="width=device-width, initial-scale=1"&gt;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dirty="0"/>
          </a:p>
          <a:p>
            <a:pPr lvl="1"/>
            <a:r>
              <a:rPr lang="en-US" altLang="en-US" dirty="0"/>
              <a:t>The width=device-width part sets the width of the page to follow the screen-width of the device (which will vary depending on the device).</a:t>
            </a:r>
          </a:p>
          <a:p>
            <a:pPr lvl="1"/>
            <a:r>
              <a:rPr lang="en-US" altLang="en-US" dirty="0"/>
              <a:t>The initial-scale=1 part sets the initial zoom level when the page is first loaded by the browser.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5126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8E203320-658F-6E49-826A-FB94F76F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Web Page with Bootstrap (3)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3D73BF0-A603-BA4C-A88B-D3D0D2FC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Containers</a:t>
            </a:r>
          </a:p>
          <a:p>
            <a:pPr lvl="1"/>
            <a:r>
              <a:rPr lang="en-US" altLang="en-US" dirty="0"/>
              <a:t>Bootstrap also requires a containing element to wrap site contents.</a:t>
            </a:r>
          </a:p>
          <a:p>
            <a:pPr lvl="1"/>
            <a:r>
              <a:rPr lang="en-US" altLang="en-US" dirty="0"/>
              <a:t>There are two container classes to choose from:</a:t>
            </a:r>
          </a:p>
          <a:p>
            <a:pPr lvl="2"/>
            <a:r>
              <a:rPr lang="en-US" altLang="en-US" dirty="0"/>
              <a:t>The .container class provides a responsive </a:t>
            </a:r>
            <a:r>
              <a:rPr lang="en-US" altLang="en-US" b="1" dirty="0"/>
              <a:t>fixed width container</a:t>
            </a:r>
          </a:p>
          <a:p>
            <a:pPr lvl="2"/>
            <a:r>
              <a:rPr lang="en-US" altLang="en-US" dirty="0"/>
              <a:t>The .container-fluid class provides a </a:t>
            </a:r>
            <a:r>
              <a:rPr lang="en-US" altLang="en-US" b="1" dirty="0"/>
              <a:t>full width container</a:t>
            </a:r>
            <a:r>
              <a:rPr lang="en-US" altLang="en-US" dirty="0"/>
              <a:t>, spanning the entire width of the viewport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02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C4E3-BD2D-E243-A994-4C1622D2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(Hypertext markup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0715-C5A1-894F-B330-EB467156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the structure and content of webpages</a:t>
            </a:r>
          </a:p>
          <a:p>
            <a:r>
              <a:rPr lang="en-US" dirty="0"/>
              <a:t>HTML elements create all of the sections, paragraphs, headings, lists, images, and links on a webpage</a:t>
            </a:r>
          </a:p>
          <a:p>
            <a:r>
              <a:rPr lang="en-US" dirty="0"/>
              <a:t>Elements enclose, wrap, or </a:t>
            </a:r>
            <a:r>
              <a:rPr lang="en-US" i="1" dirty="0"/>
              <a:t>mark up</a:t>
            </a:r>
            <a:r>
              <a:rPr lang="en-US" dirty="0"/>
              <a:t> different parts of content to make it appear or act in a certain way</a:t>
            </a:r>
          </a:p>
          <a:p>
            <a:r>
              <a:rPr lang="en-US" dirty="0"/>
              <a:t>There are multiple ways to deliver HTML files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Server-side Rendering</a:t>
            </a:r>
          </a:p>
          <a:p>
            <a:pPr lvl="1"/>
            <a:r>
              <a:rPr lang="en-US" dirty="0"/>
              <a:t>Client-side Rendering</a:t>
            </a:r>
          </a:p>
        </p:txBody>
      </p:sp>
    </p:spTree>
    <p:extLst>
      <p:ext uri="{BB962C8B-B14F-4D97-AF65-F5344CB8AC3E}">
        <p14:creationId xmlns:p14="http://schemas.microsoft.com/office/powerpoint/2010/main" val="2419545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52376A59-1007-B54C-8A00-303A4A2B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Bootstrap Grids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E0F39C-F7D5-464F-AAC0-031F2803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Bootstrap’s grid system allows up to 12 columns across the page.</a:t>
            </a:r>
          </a:p>
          <a:p>
            <a:r>
              <a:rPr lang="en-US" altLang="en-US" dirty="0"/>
              <a:t>If you do not want to use all 12 columns individually, you can group the columns together to create wider columns: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/>
              <a:t>&lt;div class="col-md-12"&gt;Span 12 columns&lt;/div&gt;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/>
              <a:t>&lt;div class="col-md-6"&gt;Span 6&lt;/div&gt;&lt;div class="col-md-6"&gt;Span 6&lt;/div&gt;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/>
              <a:t>&lt;div class="col-md-4"&gt;Span 4&lt;/div&gt;&lt;div class="col-md-8"&gt;Span 8&lt;/div&gt;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/>
              <a:t>&lt;div class="col-md-4"&gt;Span 4&lt;/div&gt;&lt;div class="col-md-4"&gt;Span 4&lt;/div&gt; &lt;div class="col-md-4"&gt;Span 4&lt;/div&gt;</a:t>
            </a:r>
            <a:endParaRPr lang="en-US" altLang="en-US" sz="2400" dirty="0"/>
          </a:p>
          <a:p>
            <a:r>
              <a:rPr lang="en-US" altLang="en-US" dirty="0"/>
              <a:t>Bootstrap's grid system is responsive, and the columns will re-arrange automatically depending on the screen size.</a:t>
            </a:r>
          </a:p>
          <a:p>
            <a:r>
              <a:rPr lang="en-US" altLang="en-US" dirty="0">
                <a:hlinkClick r:id="rId2"/>
              </a:rPr>
              <a:t>https://getbootstrap.com/docs/5.0/examples/grid/#containers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237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112BA951-2040-2145-9CAB-92505C8E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Grid Classes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26090D11-8050-4741-BB4F-0E7E043D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Bootstrap’s grid system can adapt across all six default breakpoints, and any breakpoints you customize. The six default grid tiers are as follow:</a:t>
            </a:r>
          </a:p>
          <a:p>
            <a:pPr lvl="1"/>
            <a:r>
              <a:rPr lang="en-US" dirty="0"/>
              <a:t>Extra small (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 (</a:t>
            </a:r>
            <a:r>
              <a:rPr lang="en-US" dirty="0" err="1"/>
              <a:t>sm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Medium (md)</a:t>
            </a:r>
          </a:p>
          <a:p>
            <a:pPr lvl="1"/>
            <a:r>
              <a:rPr lang="en-US" dirty="0"/>
              <a:t>Large (</a:t>
            </a:r>
            <a:r>
              <a:rPr lang="en-US" dirty="0" err="1"/>
              <a:t>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Extra large (xl)</a:t>
            </a:r>
          </a:p>
          <a:p>
            <a:pPr lvl="1"/>
            <a:r>
              <a:rPr lang="en-US" dirty="0"/>
              <a:t>Extra extra large (</a:t>
            </a:r>
            <a:r>
              <a:rPr lang="en-US" dirty="0" err="1"/>
              <a:t>xxl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A2C4-CCBC-8A48-97CD-0928341F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0" y="2884170"/>
            <a:ext cx="7185660" cy="14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291E2A8-D266-014E-88E6-17CB98DC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Structure of a Bootstrap Grid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70494517-9BA9-FF4D-92D8-B4E5D002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000" dirty="0"/>
              <a:t>	&lt;div class="row"&gt;</a:t>
            </a:r>
            <a:br>
              <a:rPr lang="en-US" altLang="en-US" sz="2000" dirty="0"/>
            </a:br>
            <a:r>
              <a:rPr lang="en-US" altLang="en-US" sz="2000" dirty="0"/>
              <a:t>  &lt;div class="col-*-*"&gt;&lt;/div&gt;</a:t>
            </a:r>
            <a:br>
              <a:rPr lang="en-US" altLang="en-US" sz="2000" dirty="0"/>
            </a:br>
            <a:r>
              <a:rPr lang="en-US" altLang="en-US" sz="2000" dirty="0"/>
              <a:t>&lt;/div&gt;</a:t>
            </a:r>
            <a:br>
              <a:rPr lang="en-US" altLang="en-US" sz="2000" dirty="0"/>
            </a:br>
            <a:r>
              <a:rPr lang="en-US" altLang="en-US" sz="2000" dirty="0"/>
              <a:t>&lt;div class="row"&gt;</a:t>
            </a:r>
            <a:br>
              <a:rPr lang="en-US" altLang="en-US" sz="2000" dirty="0"/>
            </a:br>
            <a:r>
              <a:rPr lang="en-US" altLang="en-US" sz="2000" dirty="0"/>
              <a:t>  &lt;div class="col-*-*"&gt;&lt;/div&gt;</a:t>
            </a:r>
            <a:br>
              <a:rPr lang="en-US" altLang="en-US" sz="2000" dirty="0"/>
            </a:br>
            <a:r>
              <a:rPr lang="en-US" altLang="en-US" sz="2000" dirty="0"/>
              <a:t>  &lt;div class="col-*-*"&gt;&lt;/div&gt;</a:t>
            </a:r>
            <a:br>
              <a:rPr lang="en-US" altLang="en-US" sz="2000" dirty="0"/>
            </a:br>
            <a:r>
              <a:rPr lang="en-US" altLang="en-US" sz="2000" dirty="0"/>
              <a:t>  &lt;div class="col-*-*"&gt;&lt;/div&gt;</a:t>
            </a:r>
            <a:br>
              <a:rPr lang="en-US" altLang="en-US" sz="2000" dirty="0"/>
            </a:br>
            <a:r>
              <a:rPr lang="en-US" altLang="en-US" sz="2000" dirty="0"/>
              <a:t>&lt;/div&gt;</a:t>
            </a:r>
            <a:br>
              <a:rPr lang="en-US" altLang="en-US" sz="2000" dirty="0"/>
            </a:br>
            <a:r>
              <a:rPr lang="en-US" altLang="en-US" sz="2000" dirty="0"/>
              <a:t>&lt;div class="row"&gt;</a:t>
            </a:r>
            <a:br>
              <a:rPr lang="en-US" altLang="en-US" sz="2000" dirty="0"/>
            </a:br>
            <a:r>
              <a:rPr lang="en-US" altLang="en-US" sz="2000" dirty="0"/>
              <a:t>  ...</a:t>
            </a:r>
            <a:br>
              <a:rPr lang="en-US" altLang="en-US" sz="2000" dirty="0"/>
            </a:br>
            <a:r>
              <a:rPr lang="en-US" altLang="en-US" sz="2000" dirty="0"/>
              <a:t>&lt;/div&gt;</a:t>
            </a:r>
          </a:p>
          <a:p>
            <a:r>
              <a:rPr lang="en-US" altLang="en-US" dirty="0"/>
              <a:t>First; create a row (&lt;div class="row"&gt;). Then, add the desired number of columns (tags with appropriate .col-*-*classes). Note that numbers in .col-*-* should always add up to 12 for each row.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9100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B79D6A28-209D-334A-87A2-710802C96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NPM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2E97E90-5561-7A46-B644-07D845E26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en-US" sz="3200" dirty="0"/>
              <a:t>● https://</a:t>
            </a:r>
            <a:r>
              <a:rPr lang="en-IN" altLang="en-US" sz="3200" dirty="0" err="1"/>
              <a:t>npmjs.org</a:t>
            </a:r>
            <a:r>
              <a:rPr lang="en-IN" altLang="en-US" sz="3200" dirty="0"/>
              <a:t>/</a:t>
            </a:r>
          </a:p>
          <a:p>
            <a:pPr marL="0" indent="0">
              <a:buNone/>
            </a:pPr>
            <a:r>
              <a:rPr lang="en-IN" altLang="en-US" sz="3200" dirty="0"/>
              <a:t>● # of modules = 1,21,943</a:t>
            </a:r>
            <a:endParaRPr lang="en-US" altLang="en-US" sz="3200" dirty="0"/>
          </a:p>
        </p:txBody>
      </p:sp>
      <p:pic>
        <p:nvPicPr>
          <p:cNvPr id="24580" name="Picture 1">
            <a:extLst>
              <a:ext uri="{FF2B5EF4-FFF2-40B4-BE49-F238E27FC236}">
                <a16:creationId xmlns:a16="http://schemas.microsoft.com/office/drawing/2014/main" id="{4437E37E-8303-C049-8B79-63F3DB06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31125" r="17503" b="42197"/>
          <a:stretch>
            <a:fillRect/>
          </a:stretch>
        </p:blipFill>
        <p:spPr bwMode="auto">
          <a:xfrm>
            <a:off x="1638300" y="3314700"/>
            <a:ext cx="8953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209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7681BB6-4E77-3442-AF4C-C86B7E523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6" y="1676400"/>
            <a:ext cx="66071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77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77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7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Project information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• Name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• Version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• </a:t>
            </a:r>
            <a:r>
              <a:rPr lang="fr-FR" altLang="en-US" sz="2800" dirty="0" err="1">
                <a:latin typeface="Arial" panose="020B0604020202020204" pitchFamily="34" charset="0"/>
                <a:ea typeface="Microsoft YaHei" panose="020B0503020204020204" pitchFamily="34" charset="-122"/>
              </a:rPr>
              <a:t>Dependencies</a:t>
            </a:r>
            <a:endParaRPr lang="fr-FR" altLang="en-US" sz="28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• Licence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• Main file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lang="fr-FR" altLang="en-US" sz="2800" dirty="0">
                <a:latin typeface="Arial" panose="020B0604020202020204" pitchFamily="34" charset="0"/>
                <a:ea typeface="Microsoft YaHei" panose="020B0503020204020204" pitchFamily="34" charset="-122"/>
              </a:rPr>
              <a:t>	Etc...</a:t>
            </a:r>
            <a:endParaRPr lang="en-US" altLang="en-US" sz="28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E35E2EB-5D24-C54D-9B65-AD2165DC6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Node </a:t>
            </a:r>
            <a:r>
              <a:rPr lang="en-US" altLang="en-US" dirty="0" err="1"/>
              <a:t>package.json</a:t>
            </a:r>
            <a:endParaRPr lang="en-US" altLang="en-US" dirty="0"/>
          </a:p>
        </p:txBody>
      </p:sp>
      <p:sp>
        <p:nvSpPr>
          <p:cNvPr id="23557" name="TextBox 1">
            <a:extLst>
              <a:ext uri="{FF2B5EF4-FFF2-40B4-BE49-F238E27FC236}">
                <a16:creationId xmlns:a16="http://schemas.microsoft.com/office/drawing/2014/main" id="{707EA04A-A119-1B43-8FBF-A18970BE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575" y="771526"/>
            <a:ext cx="4572000" cy="5846763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{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"name": "node-</a:t>
            </a:r>
            <a:r>
              <a:rPr lang="en-US" altLang="en-US" sz="1100" dirty="0" err="1">
                <a:solidFill>
                  <a:schemeClr val="bg1"/>
                </a:solidFill>
              </a:rPr>
              <a:t>js</a:t>
            </a:r>
            <a:r>
              <a:rPr lang="en-US" altLang="en-US" sz="1100" dirty="0">
                <a:solidFill>
                  <a:schemeClr val="bg1"/>
                </a:solidFill>
              </a:rPr>
              <a:t>-getting-started",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"version": "0.2.5",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"description": "A sample Node.js app using Express 4",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"engines": {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"node": "5.9.1"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},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"main": "</a:t>
            </a:r>
            <a:r>
              <a:rPr lang="en-US" altLang="en-US" sz="1100" dirty="0" err="1">
                <a:solidFill>
                  <a:schemeClr val="bg1"/>
                </a:solidFill>
              </a:rPr>
              <a:t>index.js</a:t>
            </a:r>
            <a:r>
              <a:rPr lang="en-US" altLang="en-US" sz="1100" dirty="0">
                <a:solidFill>
                  <a:schemeClr val="bg1"/>
                </a:solidFill>
              </a:rPr>
              <a:t>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"scripts": {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"start": "node </a:t>
            </a:r>
            <a:r>
              <a:rPr lang="en-US" altLang="en-US" sz="1100" dirty="0" err="1">
                <a:solidFill>
                  <a:schemeClr val="bg1"/>
                </a:solidFill>
              </a:rPr>
              <a:t>index.js</a:t>
            </a:r>
            <a:r>
              <a:rPr lang="en-US" altLang="en-US" sz="1100" dirty="0">
                <a:solidFill>
                  <a:schemeClr val="bg1"/>
                </a:solidFill>
              </a:rPr>
              <a:t>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},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"dependencies": {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"body-parser": "^1.16.1",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"cookie-parser": "^1.4.3",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"cool-ascii-faces": "1.3.4",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ejs</a:t>
            </a:r>
            <a:r>
              <a:rPr lang="en-US" altLang="en-US" sz="1100" dirty="0">
                <a:solidFill>
                  <a:schemeClr val="bg1"/>
                </a:solidFill>
              </a:rPr>
              <a:t>": "2.4.1",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"express": "^4.13.3",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"express-session": "^1.15.1",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mongodb</a:t>
            </a:r>
            <a:r>
              <a:rPr lang="en-US" altLang="en-US" sz="1100" dirty="0">
                <a:solidFill>
                  <a:schemeClr val="bg1"/>
                </a:solidFill>
              </a:rPr>
              <a:t>": "^2.2.24",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multer</a:t>
            </a:r>
            <a:r>
              <a:rPr lang="en-US" altLang="en-US" sz="1100" dirty="0">
                <a:solidFill>
                  <a:schemeClr val="bg1"/>
                </a:solidFill>
              </a:rPr>
              <a:t>": "^1.3.0",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pg</a:t>
            </a:r>
            <a:r>
              <a:rPr lang="en-US" altLang="en-US" sz="1100" dirty="0">
                <a:solidFill>
                  <a:schemeClr val="bg1"/>
                </a:solidFill>
              </a:rPr>
              <a:t>": "4.x",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"pug": "^2.0.0-beta11"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},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"repository": {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"type": "git",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url</a:t>
            </a:r>
            <a:r>
              <a:rPr lang="en-US" altLang="en-US" sz="1100" dirty="0">
                <a:solidFill>
                  <a:schemeClr val="bg1"/>
                </a:solidFill>
              </a:rPr>
              <a:t>": "https://</a:t>
            </a:r>
            <a:r>
              <a:rPr lang="en-US" altLang="en-US" sz="1100" dirty="0" err="1">
                <a:solidFill>
                  <a:schemeClr val="bg1"/>
                </a:solidFill>
              </a:rPr>
              <a:t>github.com</a:t>
            </a:r>
            <a:r>
              <a:rPr lang="en-US" altLang="en-US" sz="1100" dirty="0">
                <a:solidFill>
                  <a:schemeClr val="bg1"/>
                </a:solidFill>
              </a:rPr>
              <a:t>/</a:t>
            </a:r>
            <a:r>
              <a:rPr lang="en-US" altLang="en-US" sz="1100" dirty="0" err="1">
                <a:solidFill>
                  <a:schemeClr val="bg1"/>
                </a:solidFill>
              </a:rPr>
              <a:t>heroku</a:t>
            </a:r>
            <a:r>
              <a:rPr lang="en-US" altLang="en-US" sz="1100" dirty="0">
                <a:solidFill>
                  <a:schemeClr val="bg1"/>
                </a:solidFill>
              </a:rPr>
              <a:t>/node-</a:t>
            </a:r>
            <a:r>
              <a:rPr lang="en-US" altLang="en-US" sz="1100" dirty="0" err="1">
                <a:solidFill>
                  <a:schemeClr val="bg1"/>
                </a:solidFill>
              </a:rPr>
              <a:t>js</a:t>
            </a:r>
            <a:r>
              <a:rPr lang="en-US" altLang="en-US" sz="1100" dirty="0">
                <a:solidFill>
                  <a:schemeClr val="bg1"/>
                </a:solidFill>
              </a:rPr>
              <a:t>-getting-started"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},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"keywords": [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"node",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</a:t>
            </a:r>
            <a:r>
              <a:rPr lang="en-US" altLang="en-US" sz="1100" dirty="0" err="1">
                <a:solidFill>
                  <a:schemeClr val="bg1"/>
                </a:solidFill>
              </a:rPr>
              <a:t>heroku</a:t>
            </a:r>
            <a:r>
              <a:rPr lang="en-US" altLang="en-US" sz="1100" dirty="0">
                <a:solidFill>
                  <a:schemeClr val="bg1"/>
                </a:solidFill>
              </a:rPr>
              <a:t>",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  "express"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],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  "license": "MIT"</a:t>
            </a:r>
          </a:p>
          <a:p>
            <a:pPr eaLnBrk="1" hangingPunct="1"/>
            <a:r>
              <a:rPr lang="en-US" altLang="en-US" sz="11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856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C2F4F5EC-7B11-3E46-8C2A-E9238870D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Basic Usage of NPM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99A81A6-1EBF-244E-873F-7493A97EF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[-g]</a:t>
            </a:r>
            <a:r>
              <a:rPr lang="en-US" altLang="en-US" dirty="0"/>
              <a:t> &lt;</a:t>
            </a:r>
            <a:r>
              <a:rPr lang="en-US" altLang="en-US" dirty="0">
                <a:hlinkClick r:id="rId2"/>
              </a:rPr>
              <a:t>package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Local vs global</a:t>
            </a:r>
          </a:p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update [-g]</a:t>
            </a:r>
          </a:p>
          <a:p>
            <a:pPr lvl="1"/>
            <a:r>
              <a:rPr lang="en-US" altLang="en-US" dirty="0"/>
              <a:t>Semantic versioning</a:t>
            </a:r>
          </a:p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uninstall [-g]</a:t>
            </a:r>
            <a:r>
              <a:rPr lang="en-US" altLang="en-US" dirty="0"/>
              <a:t> &lt;package&gt;</a:t>
            </a:r>
          </a:p>
          <a:p>
            <a:r>
              <a:rPr lang="en-US" altLang="en-US" dirty="0"/>
              <a:t>More on </a:t>
            </a:r>
            <a:r>
              <a:rPr lang="en-US" altLang="en-US" dirty="0">
                <a:hlinkClick r:id="rId3"/>
              </a:rPr>
              <a:t>NPM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6000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1731-C9C7-C443-9C06-636D74EB6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278"/>
            <a:ext cx="10515600" cy="543468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Live Demo – </a:t>
            </a:r>
          </a:p>
          <a:p>
            <a:pPr algn="ctr"/>
            <a:r>
              <a:rPr lang="en-US" dirty="0"/>
              <a:t>Create a Node Project</a:t>
            </a:r>
          </a:p>
          <a:p>
            <a:pPr algn="ctr"/>
            <a:r>
              <a:rPr lang="en-US" dirty="0"/>
              <a:t>Add Bootstrap as dependency</a:t>
            </a:r>
          </a:p>
          <a:p>
            <a:pPr algn="ctr"/>
            <a:r>
              <a:rPr lang="en-US" dirty="0"/>
              <a:t>Add Bootstrap example markup</a:t>
            </a:r>
          </a:p>
        </p:txBody>
      </p:sp>
    </p:spTree>
    <p:extLst>
      <p:ext uri="{BB962C8B-B14F-4D97-AF65-F5344CB8AC3E}">
        <p14:creationId xmlns:p14="http://schemas.microsoft.com/office/powerpoint/2010/main" val="2212566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B006AFA-08A5-B84D-8CBF-3279014F0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Javascript</a:t>
            </a:r>
            <a:r>
              <a:rPr lang="en-US" altLang="en-US" dirty="0"/>
              <a:t> Review</a:t>
            </a:r>
          </a:p>
        </p:txBody>
      </p:sp>
      <p:sp>
        <p:nvSpPr>
          <p:cNvPr id="1331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F8C77AC-2D93-F544-8030-DE28AB613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Topics:</a:t>
            </a:r>
          </a:p>
          <a:p>
            <a:pPr lvl="1"/>
            <a:r>
              <a:rPr lang="en-US" altLang="en-US" sz="2000" dirty="0" err="1"/>
              <a:t>const</a:t>
            </a:r>
            <a:r>
              <a:rPr lang="en-US" altLang="en-US" sz="2000" dirty="0"/>
              <a:t> and let</a:t>
            </a:r>
          </a:p>
          <a:p>
            <a:pPr lvl="1"/>
            <a:r>
              <a:rPr lang="en-US" altLang="en-US" sz="2000" dirty="0"/>
              <a:t>classes and objects</a:t>
            </a:r>
          </a:p>
          <a:p>
            <a:pPr lvl="1"/>
            <a:r>
              <a:rPr lang="en-US" altLang="en-US" sz="2000" dirty="0"/>
              <a:t>this</a:t>
            </a:r>
          </a:p>
          <a:p>
            <a:pPr lvl="1"/>
            <a:r>
              <a:rPr lang="en-US" altLang="en-US" sz="2000" dirty="0"/>
              <a:t>Arrow functions</a:t>
            </a:r>
          </a:p>
          <a:p>
            <a:pPr lvl="1"/>
            <a:r>
              <a:rPr lang="en-US" altLang="en-US" sz="2000" dirty="0" err="1"/>
              <a:t>Destructuring</a:t>
            </a:r>
            <a:endParaRPr lang="en-US" altLang="en-US" sz="2000" dirty="0"/>
          </a:p>
          <a:p>
            <a:pPr lvl="1"/>
            <a:r>
              <a:rPr lang="en-US" altLang="en-US" sz="2000" dirty="0"/>
              <a:t>Spread Operator</a:t>
            </a:r>
          </a:p>
          <a:p>
            <a:pPr lvl="1"/>
            <a:r>
              <a:rPr lang="en-US" altLang="en-US" sz="2000" dirty="0"/>
              <a:t>Modules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0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2D3DA9F-5D0A-8546-87EF-EF422C022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Strict Mode</a:t>
            </a:r>
          </a:p>
        </p:txBody>
      </p:sp>
      <p:sp>
        <p:nvSpPr>
          <p:cNvPr id="15363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604BE91-7D2C-D046-8205-1F67CB8B4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Change some default JavaScript behaviors to make it easier to spot errors, optimize performance, and migrate to future versions of ES</a:t>
            </a:r>
          </a:p>
          <a:p>
            <a:r>
              <a:rPr lang="en-US" altLang="en-US"/>
              <a:t>Put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"use strict";</a:t>
            </a:r>
            <a:r>
              <a:rPr lang="en-US" altLang="en-US"/>
              <a:t> (or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'use strict';</a:t>
            </a:r>
            <a:r>
              <a:rPr lang="en-US" altLang="en-US"/>
              <a:t>) before any statement in a script</a:t>
            </a:r>
          </a:p>
        </p:txBody>
      </p:sp>
    </p:spTree>
    <p:extLst>
      <p:ext uri="{BB962C8B-B14F-4D97-AF65-F5344CB8AC3E}">
        <p14:creationId xmlns:p14="http://schemas.microsoft.com/office/powerpoint/2010/main" val="842802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9F17C13-BF8D-F843-A4BA-6ED0116799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</a:t>
            </a:r>
          </a:p>
        </p:txBody>
      </p:sp>
      <p:sp>
        <p:nvSpPr>
          <p:cNvPr id="17411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2B10AB5-0A24-564B-AC2A-E168AFD15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1905000"/>
            <a:ext cx="2590800" cy="4267200"/>
          </a:xfrm>
        </p:spPr>
        <p:txBody>
          <a:bodyPr/>
          <a:lstStyle/>
          <a:p>
            <a:r>
              <a:rPr lang="en-US" altLang="en-US" dirty="0"/>
              <a:t>Boolean</a:t>
            </a:r>
          </a:p>
          <a:p>
            <a:r>
              <a:rPr lang="en-US" altLang="en-US" dirty="0"/>
              <a:t>Number</a:t>
            </a:r>
          </a:p>
          <a:p>
            <a:r>
              <a:rPr lang="en-US" altLang="en-US" dirty="0"/>
              <a:t>String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Null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Undefined</a:t>
            </a:r>
          </a:p>
          <a:p>
            <a:r>
              <a:rPr lang="en-US" altLang="en-US" dirty="0"/>
              <a:t>(Symbol)</a:t>
            </a:r>
          </a:p>
          <a:p>
            <a:r>
              <a:rPr lang="en-US" altLang="en-US" dirty="0"/>
              <a:t>Object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17412" name="Right Brace 3">
            <a:extLst>
              <a:ext uri="{FF2B5EF4-FFF2-40B4-BE49-F238E27FC236}">
                <a16:creationId xmlns:a16="http://schemas.microsoft.com/office/drawing/2014/main" id="{DCFE1A61-044B-DA42-9F93-DE54F2E3768A}"/>
              </a:ext>
            </a:extLst>
          </p:cNvPr>
          <p:cNvSpPr>
            <a:spLocks/>
          </p:cNvSpPr>
          <p:nvPr/>
        </p:nvSpPr>
        <p:spPr bwMode="auto">
          <a:xfrm>
            <a:off x="5029200" y="2057400"/>
            <a:ext cx="381000" cy="3429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B8AEF-E368-497C-B38B-93EA9F176408}"/>
              </a:ext>
            </a:extLst>
          </p:cNvPr>
          <p:cNvSpPr txBox="1"/>
          <p:nvPr/>
        </p:nvSpPr>
        <p:spPr>
          <a:xfrm>
            <a:off x="5791200" y="3514725"/>
            <a:ext cx="23946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Primitive Types</a:t>
            </a:r>
          </a:p>
        </p:txBody>
      </p:sp>
    </p:spTree>
    <p:extLst>
      <p:ext uri="{BB962C8B-B14F-4D97-AF65-F5344CB8AC3E}">
        <p14:creationId xmlns:p14="http://schemas.microsoft.com/office/powerpoint/2010/main" val="162090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F685-5A34-EE45-AE4E-72E59751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Browser’s Role in retrieving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82D9-5A9B-3A41-9EEE-BE218E83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7699"/>
            <a:ext cx="10515600" cy="1943101"/>
          </a:xfrm>
        </p:spPr>
        <p:txBody>
          <a:bodyPr>
            <a:normAutofit/>
          </a:bodyPr>
          <a:lstStyle/>
          <a:p>
            <a:r>
              <a:rPr lang="en-US" sz="2400" dirty="0"/>
              <a:t>Browser issues a GET request for a particular page using HTTP protocol</a:t>
            </a:r>
          </a:p>
          <a:p>
            <a:r>
              <a:rPr lang="en-US" sz="2400" dirty="0"/>
              <a:t>In this case, server responds with HTML page</a:t>
            </a:r>
          </a:p>
          <a:p>
            <a:r>
              <a:rPr lang="en-US" sz="2400" dirty="0"/>
              <a:t>This sequence is not applicable to modern Single Page Applications (SPA)</a:t>
            </a:r>
          </a:p>
          <a:p>
            <a:r>
              <a:rPr lang="en-US" sz="2400" dirty="0"/>
              <a:t>Browser renders resultant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8CBAF-E9D6-A04B-9028-823718A2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6997700" cy="26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9CA099A-E8B2-CB4E-BDF0-4C19AB249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Literals</a:t>
            </a:r>
          </a:p>
        </p:txBody>
      </p:sp>
      <p:sp>
        <p:nvSpPr>
          <p:cNvPr id="1843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7B8F2B4-684F-E047-87C2-7759142E5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Boolean: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altLang="en-US"/>
              <a:t>Number: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4.56</a:t>
            </a:r>
          </a:p>
          <a:p>
            <a:r>
              <a:rPr lang="en-US" altLang="en-US"/>
              <a:t>String: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/>
              <a:t>, </a:t>
            </a:r>
            <a:r>
              <a:rPr lang="en-US" altLang="en-US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altLang="en-US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en-US"/>
              <a:t>Null and Undefined: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endParaRPr lang="en-US" altLang="en-US">
              <a:solidFill>
                <a:schemeClr val="tx2"/>
              </a:solidFill>
            </a:endParaRPr>
          </a:p>
          <a:p>
            <a:r>
              <a:rPr lang="en-US" altLang="en-US">
                <a:solidFill>
                  <a:schemeClr val="tx2"/>
                </a:solidFill>
              </a:rPr>
              <a:t>Template literal</a:t>
            </a:r>
          </a:p>
          <a:p>
            <a:r>
              <a:rPr lang="en-US" altLang="en-US">
                <a:solidFill>
                  <a:schemeClr val="tx2"/>
                </a:solidFill>
              </a:rPr>
              <a:t>Object literal</a:t>
            </a:r>
          </a:p>
        </p:txBody>
      </p:sp>
    </p:spTree>
    <p:extLst>
      <p:ext uri="{BB962C8B-B14F-4D97-AF65-F5344CB8AC3E}">
        <p14:creationId xmlns:p14="http://schemas.microsoft.com/office/powerpoint/2010/main" val="3432676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A85B739-B3EC-8B4C-9D6C-18D44D515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Variables and Constants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B0BB2-36D3-4291-BBDC-87882EEB63BA}"/>
              </a:ext>
            </a:extLst>
          </p:cNvPr>
          <p:cNvSpPr txBox="1"/>
          <p:nvPr/>
        </p:nvSpPr>
        <p:spPr>
          <a:xfrm>
            <a:off x="2865439" y="2024064"/>
            <a:ext cx="4068743" cy="16619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b="1" dirty="0">
                <a:solidFill>
                  <a:schemeClr val="tx2"/>
                </a:solidFill>
              </a:rPr>
              <a:t>let</a:t>
            </a:r>
            <a:r>
              <a:rPr lang="en-US" dirty="0"/>
              <a:t> x;		// declare a variable </a:t>
            </a:r>
            <a:r>
              <a:rPr lang="en-US" dirty="0">
                <a:cs typeface="Courier New" panose="02070309020205020404" pitchFamily="49" charset="0"/>
              </a:rPr>
              <a:t>x</a:t>
            </a:r>
          </a:p>
          <a:p>
            <a:pPr>
              <a:spcBef>
                <a:spcPts val="1200"/>
              </a:spcBef>
              <a:defRPr/>
            </a:pPr>
            <a:r>
              <a:rPr lang="en-US" dirty="0"/>
              <a:t>x = 10;		// now </a:t>
            </a:r>
            <a:r>
              <a:rPr lang="en-US" dirty="0">
                <a:cs typeface="Courier New" panose="02070309020205020404" pitchFamily="49" charset="0"/>
              </a:rPr>
              <a:t>x</a:t>
            </a:r>
            <a:r>
              <a:rPr lang="en-US" dirty="0"/>
              <a:t> is a number</a:t>
            </a:r>
          </a:p>
          <a:p>
            <a:pPr>
              <a:spcBef>
                <a:spcPts val="1200"/>
              </a:spcBef>
              <a:defRPr/>
            </a:pPr>
            <a:r>
              <a:rPr lang="en-US" dirty="0"/>
              <a:t>x = '</a:t>
            </a:r>
            <a:r>
              <a:rPr lang="en-US" dirty="0" err="1"/>
              <a:t>abc</a:t>
            </a:r>
            <a:r>
              <a:rPr lang="en-US" dirty="0"/>
              <a:t>';		// now </a:t>
            </a:r>
            <a:r>
              <a:rPr lang="en-US" dirty="0">
                <a:cs typeface="Courier New" panose="02070309020205020404" pitchFamily="49" charset="0"/>
              </a:rPr>
              <a:t>x</a:t>
            </a:r>
            <a:r>
              <a:rPr lang="en-US" dirty="0"/>
              <a:t> is a string</a:t>
            </a:r>
          </a:p>
          <a:p>
            <a:pPr>
              <a:spcBef>
                <a:spcPts val="1200"/>
              </a:spcBef>
              <a:defRPr/>
            </a:pPr>
            <a:r>
              <a:rPr lang="en-US" b="1" dirty="0" err="1">
                <a:solidFill>
                  <a:schemeClr val="tx2"/>
                </a:solidFill>
              </a:rPr>
              <a:t>const</a:t>
            </a:r>
            <a:r>
              <a:rPr lang="en-US" dirty="0"/>
              <a:t> y = 20;	// </a:t>
            </a:r>
            <a:r>
              <a:rPr lang="en-US" dirty="0">
                <a:cs typeface="Courier New" panose="02070309020205020404" pitchFamily="49" charset="0"/>
              </a:rPr>
              <a:t>y</a:t>
            </a:r>
            <a:r>
              <a:rPr lang="en-US" dirty="0"/>
              <a:t> is a constant</a:t>
            </a:r>
          </a:p>
        </p:txBody>
      </p:sp>
    </p:spTree>
    <p:extLst>
      <p:ext uri="{BB962C8B-B14F-4D97-AF65-F5344CB8AC3E}">
        <p14:creationId xmlns:p14="http://schemas.microsoft.com/office/powerpoint/2010/main" val="2474703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EF0B7B24-C306-A44B-ACE3-295D9C188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Scope</a:t>
            </a:r>
          </a:p>
        </p:txBody>
      </p:sp>
      <p:sp>
        <p:nvSpPr>
          <p:cNvPr id="20483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3EB3051-BB8E-6F42-8071-0017B1AE16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4114800"/>
            <a:ext cx="7772400" cy="2286000"/>
          </a:xfrm>
        </p:spPr>
        <p:txBody>
          <a:bodyPr/>
          <a:lstStyle/>
          <a:p>
            <a:r>
              <a:rPr lang="en-US" altLang="en-US"/>
              <a:t>Scope example</a:t>
            </a:r>
          </a:p>
          <a:p>
            <a:pPr lvl="1"/>
            <a:r>
              <a:rPr lang="en-US" altLang="en-US">
                <a:cs typeface="Courier New" panose="02070309020205020404" pitchFamily="49" charset="0"/>
              </a:rPr>
              <a:t>Global vs function vs block</a:t>
            </a:r>
          </a:p>
          <a:p>
            <a:pPr lvl="1"/>
            <a:r>
              <a:rPr lang="en-US" altLang="en-US">
                <a:cs typeface="Courier New" panose="02070309020205020404" pitchFamily="49" charset="0"/>
              </a:rPr>
              <a:t>Strict vs non-strict mode</a:t>
            </a:r>
          </a:p>
          <a:p>
            <a:r>
              <a:rPr lang="en-US" altLang="en-US"/>
              <a:t>Avoid using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/>
              <a:t> or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D2A9F-BB41-40F4-A918-555728B8184D}"/>
              </a:ext>
            </a:extLst>
          </p:cNvPr>
          <p:cNvSpPr txBox="1"/>
          <p:nvPr/>
        </p:nvSpPr>
        <p:spPr>
          <a:xfrm>
            <a:off x="2791857" y="1784733"/>
            <a:ext cx="3646832" cy="16619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dirty="0"/>
              <a:t>a = 10;		// global scope</a:t>
            </a:r>
          </a:p>
          <a:p>
            <a:pPr>
              <a:spcBef>
                <a:spcPts val="1200"/>
              </a:spcBef>
              <a:defRPr/>
            </a:pPr>
            <a:r>
              <a:rPr lang="en-US" dirty="0" err="1"/>
              <a:t>var</a:t>
            </a:r>
            <a:r>
              <a:rPr lang="en-US" dirty="0"/>
              <a:t> b = 20;	// function scope</a:t>
            </a:r>
          </a:p>
          <a:p>
            <a:pPr>
              <a:spcBef>
                <a:spcPts val="1200"/>
              </a:spcBef>
              <a:defRPr/>
            </a:pPr>
            <a:r>
              <a:rPr lang="en-US" dirty="0"/>
              <a:t>let c = 30;	// block scope</a:t>
            </a:r>
          </a:p>
          <a:p>
            <a:pPr>
              <a:spcBef>
                <a:spcPts val="1200"/>
              </a:spcBef>
              <a:defRPr/>
            </a:pPr>
            <a:r>
              <a:rPr lang="en-US" dirty="0" err="1">
                <a:cs typeface="Courier New" panose="02070309020205020404" pitchFamily="49" charset="0"/>
              </a:rPr>
              <a:t>const</a:t>
            </a:r>
            <a:r>
              <a:rPr lang="en-US" dirty="0">
                <a:cs typeface="Courier New" panose="02070309020205020404" pitchFamily="49" charset="0"/>
              </a:rPr>
              <a:t> d = 40;</a:t>
            </a:r>
            <a:r>
              <a:rPr lang="en-US" dirty="0"/>
              <a:t>	// block scope</a:t>
            </a:r>
          </a:p>
        </p:txBody>
      </p:sp>
    </p:spTree>
    <p:extLst>
      <p:ext uri="{BB962C8B-B14F-4D97-AF65-F5344CB8AC3E}">
        <p14:creationId xmlns:p14="http://schemas.microsoft.com/office/powerpoint/2010/main" val="1633548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676E1A0-56D4-8F4C-A1FC-2263F7494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Template Literal</a:t>
            </a:r>
          </a:p>
        </p:txBody>
      </p:sp>
      <p:sp>
        <p:nvSpPr>
          <p:cNvPr id="21507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9F2CA08-9EAC-514F-97F3-5FC3E11DA5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1905000"/>
            <a:ext cx="7772400" cy="1371600"/>
          </a:xfrm>
        </p:spPr>
        <p:txBody>
          <a:bodyPr/>
          <a:lstStyle/>
          <a:p>
            <a:r>
              <a:rPr lang="en-US" altLang="en-US" dirty="0"/>
              <a:t>A.K.A. </a:t>
            </a:r>
            <a:r>
              <a:rPr lang="en-US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String</a:t>
            </a:r>
            <a:endParaRPr lang="en-US" altLang="en-US" dirty="0"/>
          </a:p>
          <a:p>
            <a:r>
              <a:rPr lang="en-US" altLang="en-US" dirty="0"/>
              <a:t>Example:</a:t>
            </a:r>
          </a:p>
        </p:txBody>
      </p:sp>
      <p:sp>
        <p:nvSpPr>
          <p:cNvPr id="21508" name="TextBox 3">
            <a:extLst>
              <a:ext uri="{FF2B5EF4-FFF2-40B4-BE49-F238E27FC236}">
                <a16:creationId xmlns:a16="http://schemas.microsoft.com/office/drawing/2014/main" id="{8643F3EC-0BB9-2441-A0DD-209C4896F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352800"/>
            <a:ext cx="70056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a = 10;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b = 20;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console.log( 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`${</a:t>
            </a:r>
            <a:r>
              <a:rPr lang="en-US" altLang="en-US" sz="2400">
                <a:latin typeface="Courier New" panose="02070309020205020404" pitchFamily="49" charset="0"/>
              </a:rPr>
              <a:t>a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}</a:t>
            </a:r>
            <a:r>
              <a:rPr lang="en-US" altLang="en-US" sz="2400">
                <a:latin typeface="Courier New" panose="02070309020205020404" pitchFamily="49" charset="0"/>
              </a:rPr>
              <a:t>+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${</a:t>
            </a:r>
            <a:r>
              <a:rPr lang="en-US" altLang="en-US" sz="2400">
                <a:latin typeface="Courier New" panose="02070309020205020404" pitchFamily="49" charset="0"/>
              </a:rPr>
              <a:t>b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}</a:t>
            </a:r>
            <a:r>
              <a:rPr lang="en-US" altLang="en-US" sz="2400">
                <a:latin typeface="Courier New" panose="02070309020205020404" pitchFamily="49" charset="0"/>
              </a:rPr>
              <a:t> is 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${</a:t>
            </a:r>
            <a:r>
              <a:rPr lang="en-US" altLang="en-US" sz="2400">
                <a:latin typeface="Courier New" panose="02070309020205020404" pitchFamily="49" charset="0"/>
              </a:rPr>
              <a:t>a+b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}`</a:t>
            </a:r>
            <a:r>
              <a:rPr lang="en-US" altLang="en-US" sz="2400">
                <a:latin typeface="Courier New" panose="02070309020205020404" pitchFamily="49" charset="0"/>
              </a:rPr>
              <a:t>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B25A8-4299-42A5-8165-5C1AF5FA0654}"/>
              </a:ext>
            </a:extLst>
          </p:cNvPr>
          <p:cNvSpPr txBox="1"/>
          <p:nvPr/>
        </p:nvSpPr>
        <p:spPr>
          <a:xfrm>
            <a:off x="6361114" y="5715000"/>
            <a:ext cx="11867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Expression</a:t>
            </a:r>
          </a:p>
        </p:txBody>
      </p:sp>
      <p:cxnSp>
        <p:nvCxnSpPr>
          <p:cNvPr id="21510" name="Straight Arrow Connector 19">
            <a:extLst>
              <a:ext uri="{FF2B5EF4-FFF2-40B4-BE49-F238E27FC236}">
                <a16:creationId xmlns:a16="http://schemas.microsoft.com/office/drawing/2014/main" id="{6C55D711-ADAE-834B-BFF1-C4FA98BCC3F4}"/>
              </a:ext>
            </a:extLst>
          </p:cNvPr>
          <p:cNvCxnSpPr>
            <a:cxnSpLocks noChangeShapeType="1"/>
            <a:stCxn id="5" idx="0"/>
          </p:cNvCxnSpPr>
          <p:nvPr/>
        </p:nvCxnSpPr>
        <p:spPr bwMode="auto">
          <a:xfrm flipH="1" flipV="1">
            <a:off x="5862639" y="4929188"/>
            <a:ext cx="1091842" cy="785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Straight Arrow Connector 21">
            <a:extLst>
              <a:ext uri="{FF2B5EF4-FFF2-40B4-BE49-F238E27FC236}">
                <a16:creationId xmlns:a16="http://schemas.microsoft.com/office/drawing/2014/main" id="{DAE10399-FEBE-164F-90A8-AC7B5773DC1A}"/>
              </a:ext>
            </a:extLst>
          </p:cNvPr>
          <p:cNvCxnSpPr>
            <a:cxnSpLocks noChangeShapeType="1"/>
            <a:stCxn id="5" idx="0"/>
          </p:cNvCxnSpPr>
          <p:nvPr/>
        </p:nvCxnSpPr>
        <p:spPr bwMode="auto">
          <a:xfrm flipH="1" flipV="1">
            <a:off x="6777039" y="4929188"/>
            <a:ext cx="177442" cy="785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2" name="Straight Arrow Connector 23">
            <a:extLst>
              <a:ext uri="{FF2B5EF4-FFF2-40B4-BE49-F238E27FC236}">
                <a16:creationId xmlns:a16="http://schemas.microsoft.com/office/drawing/2014/main" id="{ACB644B9-6593-7144-95F8-48CD33DF9848}"/>
              </a:ext>
            </a:extLst>
          </p:cNvPr>
          <p:cNvCxnSpPr>
            <a:cxnSpLocks noChangeShapeType="1"/>
            <a:stCxn id="5" idx="0"/>
          </p:cNvCxnSpPr>
          <p:nvPr/>
        </p:nvCxnSpPr>
        <p:spPr bwMode="auto">
          <a:xfrm flipV="1">
            <a:off x="6954482" y="4929188"/>
            <a:ext cx="1422757" cy="785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7636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9370FC18-210B-904E-854C-CA1E7702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Literal</a:t>
            </a:r>
          </a:p>
        </p:txBody>
      </p:sp>
      <p:sp>
        <p:nvSpPr>
          <p:cNvPr id="22531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787543E-BDEE-184C-8E00-1A584A5D50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5489576"/>
            <a:ext cx="7772400" cy="1139825"/>
          </a:xfrm>
        </p:spPr>
        <p:txBody>
          <a:bodyPr/>
          <a:lstStyle/>
          <a:p>
            <a:r>
              <a:rPr lang="en-US" altLang="en-US"/>
              <a:t>An object literal consists of zero or more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key:value</a:t>
            </a:r>
            <a:r>
              <a:rPr lang="en-US" altLang="en-US"/>
              <a:t> pairs called </a:t>
            </a:r>
            <a:r>
              <a:rPr lang="en-US" altLang="en-US" i="1"/>
              <a:t>properties</a:t>
            </a:r>
          </a:p>
        </p:txBody>
      </p:sp>
      <p:sp>
        <p:nvSpPr>
          <p:cNvPr id="22532" name="TextBox 3">
            <a:extLst>
              <a:ext uri="{FF2B5EF4-FFF2-40B4-BE49-F238E27FC236}">
                <a16:creationId xmlns:a16="http://schemas.microsoft.com/office/drawing/2014/main" id="{68FEA03A-62B1-E84B-A7FF-F2ABF9987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2135188"/>
            <a:ext cx="36877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make: 'Honda',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model: "Civic",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"Year":  2001,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'owner':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name: "Chengyu"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2533" name="Straight Connector 4">
            <a:extLst>
              <a:ext uri="{FF2B5EF4-FFF2-40B4-BE49-F238E27FC236}">
                <a16:creationId xmlns:a16="http://schemas.microsoft.com/office/drawing/2014/main" id="{AC21876D-13FF-9542-A9FC-E5DD7101E2C9}"/>
              </a:ext>
            </a:extLst>
          </p:cNvPr>
          <p:cNvCxnSpPr>
            <a:cxnSpLocks/>
          </p:cNvCxnSpPr>
          <p:nvPr/>
        </p:nvCxnSpPr>
        <p:spPr bwMode="auto">
          <a:xfrm>
            <a:off x="4110038" y="2787650"/>
            <a:ext cx="2138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31AFC9-8278-45C9-A30A-5AEB924473D5}"/>
              </a:ext>
            </a:extLst>
          </p:cNvPr>
          <p:cNvSpPr txBox="1"/>
          <p:nvPr/>
        </p:nvSpPr>
        <p:spPr>
          <a:xfrm>
            <a:off x="2713712" y="1873250"/>
            <a:ext cx="28021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/>
              <a:t>Valid JavaScript Identifier</a:t>
            </a:r>
          </a:p>
          <a:p>
            <a:pPr algn="ctr">
              <a:defRPr/>
            </a:pPr>
            <a:r>
              <a:rPr lang="en-US" sz="2000" dirty="0"/>
              <a:t>(Variable Name)</a:t>
            </a:r>
          </a:p>
        </p:txBody>
      </p:sp>
      <p:cxnSp>
        <p:nvCxnSpPr>
          <p:cNvPr id="22535" name="Straight Connector 9">
            <a:extLst>
              <a:ext uri="{FF2B5EF4-FFF2-40B4-BE49-F238E27FC236}">
                <a16:creationId xmlns:a16="http://schemas.microsoft.com/office/drawing/2014/main" id="{5E65DC72-EC0D-C144-8B25-A29858476D8B}"/>
              </a:ext>
            </a:extLst>
          </p:cNvPr>
          <p:cNvCxnSpPr>
            <a:cxnSpLocks/>
          </p:cNvCxnSpPr>
          <p:nvPr/>
        </p:nvCxnSpPr>
        <p:spPr bwMode="auto">
          <a:xfrm>
            <a:off x="4110038" y="3092450"/>
            <a:ext cx="2138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Straight Connector 10">
            <a:extLst>
              <a:ext uri="{FF2B5EF4-FFF2-40B4-BE49-F238E27FC236}">
                <a16:creationId xmlns:a16="http://schemas.microsoft.com/office/drawing/2014/main" id="{F5467267-EFCA-0344-9545-4E55874F78E2}"/>
              </a:ext>
            </a:extLst>
          </p:cNvPr>
          <p:cNvCxnSpPr>
            <a:cxnSpLocks/>
          </p:cNvCxnSpPr>
          <p:nvPr/>
        </p:nvCxnSpPr>
        <p:spPr bwMode="auto">
          <a:xfrm>
            <a:off x="4110038" y="3473450"/>
            <a:ext cx="2138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Straight Connector 11">
            <a:extLst>
              <a:ext uri="{FF2B5EF4-FFF2-40B4-BE49-F238E27FC236}">
                <a16:creationId xmlns:a16="http://schemas.microsoft.com/office/drawing/2014/main" id="{D769ACEE-B450-FC43-832E-29477435CAD1}"/>
              </a:ext>
            </a:extLst>
          </p:cNvPr>
          <p:cNvCxnSpPr>
            <a:cxnSpLocks/>
          </p:cNvCxnSpPr>
          <p:nvPr/>
        </p:nvCxnSpPr>
        <p:spPr bwMode="auto">
          <a:xfrm>
            <a:off x="4110038" y="3778250"/>
            <a:ext cx="2138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Straight Arrow Connector 13">
            <a:extLst>
              <a:ext uri="{FF2B5EF4-FFF2-40B4-BE49-F238E27FC236}">
                <a16:creationId xmlns:a16="http://schemas.microsoft.com/office/drawing/2014/main" id="{3AEFE791-C2EF-E441-BB9B-E77F334CEA4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0038" y="2581276"/>
            <a:ext cx="0" cy="511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Straight Arrow Connector 15">
            <a:extLst>
              <a:ext uri="{FF2B5EF4-FFF2-40B4-BE49-F238E27FC236}">
                <a16:creationId xmlns:a16="http://schemas.microsoft.com/office/drawing/2014/main" id="{B4C0C243-2EAB-1F47-ADF5-004A83C0B1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0038" y="3473450"/>
            <a:ext cx="0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610680-798A-4A61-AF38-34ACC80F7723}"/>
              </a:ext>
            </a:extLst>
          </p:cNvPr>
          <p:cNvSpPr txBox="1"/>
          <p:nvPr/>
        </p:nvSpPr>
        <p:spPr>
          <a:xfrm>
            <a:off x="3041651" y="4159250"/>
            <a:ext cx="19912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String or Number</a:t>
            </a:r>
          </a:p>
        </p:txBody>
      </p:sp>
    </p:spTree>
    <p:extLst>
      <p:ext uri="{BB962C8B-B14F-4D97-AF65-F5344CB8AC3E}">
        <p14:creationId xmlns:p14="http://schemas.microsoft.com/office/powerpoint/2010/main" val="4111952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C751BAF5-FCDD-A943-A0E4-0DDED20B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JSON (JavaScript Object Notation)</a:t>
            </a:r>
          </a:p>
        </p:txBody>
      </p:sp>
      <p:sp>
        <p:nvSpPr>
          <p:cNvPr id="2355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5D0B259-F946-1D4C-A946-97B4F3DFB08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/>
              <a:t>Used as a data exchange format</a:t>
            </a:r>
          </a:p>
          <a:p>
            <a:r>
              <a:rPr lang="en-US" altLang="en-US"/>
              <a:t>Based on a subset of JavaScript syntax</a:t>
            </a:r>
          </a:p>
          <a:p>
            <a:pPr lvl="1"/>
            <a:r>
              <a:rPr lang="en-US" altLang="en-US"/>
              <a:t>Strings are double quoted</a:t>
            </a:r>
          </a:p>
          <a:p>
            <a:pPr lvl="1"/>
            <a:r>
              <a:rPr lang="en-US" altLang="en-US"/>
              <a:t>Property keys are strings</a:t>
            </a:r>
          </a:p>
        </p:txBody>
      </p:sp>
      <p:sp>
        <p:nvSpPr>
          <p:cNvPr id="23556" name="TextBox 3">
            <a:extLst>
              <a:ext uri="{FF2B5EF4-FFF2-40B4-BE49-F238E27FC236}">
                <a16:creationId xmlns:a16="http://schemas.microsoft.com/office/drawing/2014/main" id="{34570C05-BC19-8845-A549-0AA434512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922" y="2574027"/>
            <a:ext cx="40560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"make": "Honda",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"model": "Civic",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"year":  2001,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"owner":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"name": "Chengyu"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141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BCCD388-EB35-CF41-A499-E2B6E077D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Property</a:t>
            </a:r>
          </a:p>
        </p:txBody>
      </p:sp>
      <p:sp>
        <p:nvSpPr>
          <p:cNvPr id="24579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E93ED65-6333-FC42-8191-887EA7EC5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5486401"/>
            <a:ext cx="7772400" cy="1090613"/>
          </a:xfrm>
        </p:spPr>
        <p:txBody>
          <a:bodyPr/>
          <a:lstStyle/>
          <a:p>
            <a:r>
              <a:rPr lang="en-US" altLang="en-US"/>
              <a:t>What if there’s a variable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/>
              <a:t>? </a:t>
            </a:r>
            <a:r>
              <a:rPr lang="en-US" altLang="en-US">
                <a:sym typeface="Wingdings" pitchFamily="2" charset="2"/>
              </a:rPr>
              <a:t> </a:t>
            </a:r>
            <a:r>
              <a:rPr lang="en-US" altLang="en-US" i="1">
                <a:sym typeface="Wingdings" pitchFamily="2" charset="2"/>
              </a:rPr>
              <a:t>Computed Property</a:t>
            </a:r>
            <a:endParaRPr lang="en-US" altLang="en-US" i="1"/>
          </a:p>
        </p:txBody>
      </p:sp>
      <p:sp>
        <p:nvSpPr>
          <p:cNvPr id="24580" name="TextBox 3">
            <a:extLst>
              <a:ext uri="{FF2B5EF4-FFF2-40B4-BE49-F238E27FC236}">
                <a16:creationId xmlns:a16="http://schemas.microsoft.com/office/drawing/2014/main" id="{CADCEACE-2F6A-E946-AE80-411A59141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143250"/>
            <a:ext cx="51625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console.log( obj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2400">
                <a:latin typeface="Courier New" panose="02070309020205020404" pitchFamily="49" charset="0"/>
              </a:rPr>
              <a:t>make 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console.log( obj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["</a:t>
            </a:r>
            <a:r>
              <a:rPr lang="en-US" altLang="en-US" sz="2400">
                <a:latin typeface="Courier New" panose="02070309020205020404" pitchFamily="49" charset="0"/>
              </a:rPr>
              <a:t>make"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2400">
                <a:latin typeface="Courier New" panose="02070309020205020404" pitchFamily="49" charset="0"/>
              </a:rPr>
              <a:t> 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obj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2400">
                <a:latin typeface="Courier New" panose="02070309020205020404" pitchFamily="49" charset="0"/>
              </a:rPr>
              <a:t>0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2400">
                <a:latin typeface="Courier New" panose="02070309020205020404" pitchFamily="49" charset="0"/>
              </a:rPr>
              <a:t> = 10;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26FCA-1A50-482A-9BDB-C9296005D4ED}"/>
              </a:ext>
            </a:extLst>
          </p:cNvPr>
          <p:cNvSpPr txBox="1"/>
          <p:nvPr/>
        </p:nvSpPr>
        <p:spPr>
          <a:xfrm>
            <a:off x="4542512" y="1828800"/>
            <a:ext cx="28021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/>
              <a:t>Valid JavaScript Identifier</a:t>
            </a:r>
          </a:p>
          <a:p>
            <a:pPr algn="ctr">
              <a:defRPr/>
            </a:pPr>
            <a:r>
              <a:rPr lang="en-US" sz="2000" dirty="0"/>
              <a:t>(Variable Name)</a:t>
            </a:r>
          </a:p>
        </p:txBody>
      </p:sp>
      <p:cxnSp>
        <p:nvCxnSpPr>
          <p:cNvPr id="24582" name="Straight Arrow Connector 6">
            <a:extLst>
              <a:ext uri="{FF2B5EF4-FFF2-40B4-BE49-F238E27FC236}">
                <a16:creationId xmlns:a16="http://schemas.microsoft.com/office/drawing/2014/main" id="{D9F52005-A0C5-9B41-BB39-A92F5E9E4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43600" y="2563814"/>
            <a:ext cx="0" cy="5794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5BCDDE-EC19-47D2-9BE5-F58BAAD97555}"/>
              </a:ext>
            </a:extLst>
          </p:cNvPr>
          <p:cNvSpPr txBox="1"/>
          <p:nvPr/>
        </p:nvSpPr>
        <p:spPr>
          <a:xfrm>
            <a:off x="7488239" y="2925763"/>
            <a:ext cx="19912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String or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27F0A-4D4B-4DB0-9DE3-C83835E86E77}"/>
              </a:ext>
            </a:extLst>
          </p:cNvPr>
          <p:cNvSpPr txBox="1"/>
          <p:nvPr/>
        </p:nvSpPr>
        <p:spPr>
          <a:xfrm>
            <a:off x="5878514" y="4638675"/>
            <a:ext cx="40171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Properties can be dynamically added</a:t>
            </a:r>
          </a:p>
        </p:txBody>
      </p:sp>
      <p:cxnSp>
        <p:nvCxnSpPr>
          <p:cNvPr id="24585" name="Straight Arrow Connector 2">
            <a:extLst>
              <a:ext uri="{FF2B5EF4-FFF2-40B4-BE49-F238E27FC236}">
                <a16:creationId xmlns:a16="http://schemas.microsoft.com/office/drawing/2014/main" id="{C4E9F17A-295C-644C-AB15-DA12E4A4A1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00800" y="3429000"/>
            <a:ext cx="2057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Straight Arrow Connector 5">
            <a:extLst>
              <a:ext uri="{FF2B5EF4-FFF2-40B4-BE49-F238E27FC236}">
                <a16:creationId xmlns:a16="http://schemas.microsoft.com/office/drawing/2014/main" id="{2838A182-1237-DC42-9EB1-4B58451DEF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3000" y="4876800"/>
            <a:ext cx="8382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5091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B8A4906-DB9E-D44E-9198-49B295168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Property Value Shorthand</a:t>
            </a:r>
          </a:p>
        </p:txBody>
      </p:sp>
      <p:sp>
        <p:nvSpPr>
          <p:cNvPr id="25603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633F81E-F063-F24D-B663-3300DF2A67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4191000"/>
            <a:ext cx="7772400" cy="609600"/>
          </a:xfrm>
        </p:spPr>
        <p:txBody>
          <a:bodyPr/>
          <a:lstStyle/>
          <a:p>
            <a:r>
              <a:rPr lang="en-US" altLang="en-US"/>
              <a:t>Often used in object initializers, e.g.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A2C3BB30-7533-F14A-A157-DCC0310E9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947864"/>
            <a:ext cx="33178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name = 'Joe';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user =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</a:t>
            </a:r>
            <a:r>
              <a:rPr lang="en-US" altLang="en-US" sz="2400">
                <a:solidFill>
                  <a:schemeClr val="tx2"/>
                </a:solidFill>
                <a:latin typeface="Courier New" panose="02070309020205020404" pitchFamily="49" charset="0"/>
              </a:rPr>
              <a:t>name: name</a:t>
            </a:r>
            <a:r>
              <a:rPr lang="en-US" altLang="en-US" sz="2400">
                <a:latin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age: 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2C2BA44-0737-C147-A139-9E4A799D3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1947864"/>
            <a:ext cx="33178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name = 'Joe';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user =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</a:t>
            </a:r>
            <a:r>
              <a:rPr lang="en-US" altLang="en-US" sz="2400">
                <a:solidFill>
                  <a:schemeClr val="tx2"/>
                </a:solidFill>
                <a:latin typeface="Courier New" panose="02070309020205020404" pitchFamily="49" charset="0"/>
              </a:rPr>
              <a:t>name</a:t>
            </a:r>
            <a:r>
              <a:rPr lang="en-US" altLang="en-US" sz="2400">
                <a:latin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age: 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475DB41D-7A55-7E4C-9A77-4BB7DA97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029200"/>
            <a:ext cx="6083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function createUser(name, age)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return {name, age};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07" name="Arrow: Right 6">
            <a:extLst>
              <a:ext uri="{FF2B5EF4-FFF2-40B4-BE49-F238E27FC236}">
                <a16:creationId xmlns:a16="http://schemas.microsoft.com/office/drawing/2014/main" id="{4CCAF916-97E1-2B41-A55B-8A71C2E7F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2725738"/>
            <a:ext cx="4572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104780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D041EC1-1FD9-D144-9F98-F9A5CBBC9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Array</a:t>
            </a:r>
          </a:p>
        </p:txBody>
      </p:sp>
      <p:sp>
        <p:nvSpPr>
          <p:cNvPr id="26627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515AEE0-8777-B44D-B670-59A46C6444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3962401"/>
            <a:ext cx="7772400" cy="2447925"/>
          </a:xfrm>
        </p:spPr>
        <p:txBody>
          <a:bodyPr/>
          <a:lstStyle/>
          <a:p>
            <a:r>
              <a:rPr lang="en-US" altLang="en-US"/>
              <a:t>An array is a special object where array elements are stored as object properties</a:t>
            </a:r>
          </a:p>
          <a:p>
            <a:pPr lvl="1"/>
            <a:r>
              <a:rPr lang="en-US" altLang="en-US"/>
              <a:t>An array may have “holes” (i.e. undefined elements)</a:t>
            </a:r>
          </a:p>
          <a:p>
            <a:r>
              <a:rPr lang="en-US" altLang="en-US"/>
              <a:t>Array has built-in properties like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6628" name="TextBox 3">
            <a:extLst>
              <a:ext uri="{FF2B5EF4-FFF2-40B4-BE49-F238E27FC236}">
                <a16:creationId xmlns:a16="http://schemas.microsoft.com/office/drawing/2014/main" id="{F7036235-2395-AF4A-85DD-104024D64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8" y="1841500"/>
            <a:ext cx="387191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a = 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2400">
                <a:latin typeface="Courier New" panose="02070309020205020404" pitchFamily="49" charset="0"/>
              </a:rPr>
              <a:t>"x"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  <a:r>
              <a:rPr lang="en-US" altLang="en-US" sz="2400">
                <a:latin typeface="Courier New" panose="02070309020205020404" pitchFamily="49" charset="0"/>
              </a:rPr>
              <a:t> "y"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  <a:r>
              <a:rPr lang="en-US" altLang="en-US" sz="2400">
                <a:latin typeface="Courier New" panose="02070309020205020404" pitchFamily="49" charset="0"/>
              </a:rPr>
              <a:t> "z"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240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a.b = "hello";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a[100] = 10;</a:t>
            </a:r>
          </a:p>
        </p:txBody>
      </p:sp>
      <p:sp>
        <p:nvSpPr>
          <p:cNvPr id="26629" name="TextBox 3">
            <a:extLst>
              <a:ext uri="{FF2B5EF4-FFF2-40B4-BE49-F238E27FC236}">
                <a16:creationId xmlns:a16="http://schemas.microsoft.com/office/drawing/2014/main" id="{DDDB3D86-687E-C441-96D6-6ECA2BFD3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1" y="1841500"/>
            <a:ext cx="20288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0: "x",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1: "y",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2: "z"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6630" name="Straight Arrow Connector 10">
            <a:extLst>
              <a:ext uri="{FF2B5EF4-FFF2-40B4-BE49-F238E27FC236}">
                <a16:creationId xmlns:a16="http://schemas.microsoft.com/office/drawing/2014/main" id="{85F15A98-3D3F-3440-A1C1-77963DB8D4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2057400"/>
            <a:ext cx="8382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17349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47714A8B-96B7-3946-B88F-AAC30B008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Operators</a:t>
            </a:r>
          </a:p>
        </p:txBody>
      </p:sp>
      <p:sp>
        <p:nvSpPr>
          <p:cNvPr id="27651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2DAB565-C04E-914E-9028-8672C6AFB9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All Java operators, e.g.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  <a:r>
              <a:rPr lang="en-US" altLang="en-US"/>
              <a:t> …</a:t>
            </a:r>
          </a:p>
          <a:p>
            <a:r>
              <a:rPr lang="en-US" altLang="en-US"/>
              <a:t>Strict equality/inequality: </a:t>
            </a:r>
            <a:r>
              <a:rPr lang="en-US" altLang="en-US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en-US" altLang="en-US"/>
              <a:t>, </a:t>
            </a:r>
            <a:r>
              <a:rPr lang="en-US" altLang="en-US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!==</a:t>
            </a:r>
          </a:p>
          <a:p>
            <a:pPr lvl="1"/>
            <a:r>
              <a:rPr lang="en-US" altLang="en-US"/>
              <a:t>=== true if same type and same value</a:t>
            </a:r>
          </a:p>
          <a:p>
            <a:r>
              <a:rPr lang="en-US" altLang="en-US"/>
              <a:t>Type operators: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</a:p>
          <a:p>
            <a:r>
              <a:rPr lang="en-US" altLang="en-US"/>
              <a:t>Object property operators: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7485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300D-314B-0447-A129-F394C526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HTML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66E5-52D5-CD46-B752-BF591203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2199"/>
            <a:ext cx="10515600" cy="2544763"/>
          </a:xfrm>
        </p:spPr>
        <p:txBody>
          <a:bodyPr>
            <a:normAutofit/>
          </a:bodyPr>
          <a:lstStyle/>
          <a:p>
            <a:r>
              <a:rPr lang="en-US" sz="2400" b="1" dirty="0"/>
              <a:t>Opening Tag </a:t>
            </a:r>
            <a:r>
              <a:rPr lang="en-US" sz="2400" dirty="0"/>
              <a:t>– Consists of the name of the element (in this example, </a:t>
            </a:r>
            <a:r>
              <a:rPr lang="en-US" sz="2400" i="1" dirty="0"/>
              <a:t>p</a:t>
            </a:r>
            <a:r>
              <a:rPr lang="en-US" sz="2400" dirty="0"/>
              <a:t> for paragraph), wrapped in opening and closing angle brackets</a:t>
            </a:r>
          </a:p>
          <a:p>
            <a:r>
              <a:rPr lang="en-US" sz="2400" b="1" dirty="0"/>
              <a:t>Content</a:t>
            </a:r>
            <a:r>
              <a:rPr lang="en-US" sz="2400" dirty="0"/>
              <a:t> – Content of the element</a:t>
            </a:r>
          </a:p>
          <a:p>
            <a:r>
              <a:rPr lang="en-US" sz="2400" b="1" dirty="0"/>
              <a:t>Closing Tag </a:t>
            </a:r>
            <a:r>
              <a:rPr lang="en-US" sz="2400" dirty="0"/>
              <a:t>– Similar to an opening tag, except a forward slash precedes the element name, indicates the end of the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5DAC8-6DB2-1148-BC9A-D415D978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43" y="1690688"/>
            <a:ext cx="5207000" cy="161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6C228-E939-0045-867A-53163FF28640}"/>
              </a:ext>
            </a:extLst>
          </p:cNvPr>
          <p:cNvSpPr txBox="1"/>
          <p:nvPr/>
        </p:nvSpPr>
        <p:spPr>
          <a:xfrm>
            <a:off x="129092" y="6465346"/>
            <a:ext cx="1171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https://developer.mozilla.org/en-US/docs/Web/HTML/Element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423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393B8F7C-FF81-4743-A269-C2E592794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Automatic Type Conversion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1976DD84-B67A-407D-99CB-80AA78B62197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2133600"/>
          <a:ext cx="3657600" cy="3071814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 + 4/2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 + 3/2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"2" + 3/2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3/2 + "2"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3/2 * "2"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3/2 + "two"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3/2 * "two"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9">
            <a:extLst>
              <a:ext uri="{FF2B5EF4-FFF2-40B4-BE49-F238E27FC236}">
                <a16:creationId xmlns:a16="http://schemas.microsoft.com/office/drawing/2014/main" id="{50BBB00D-75E3-474A-8191-EB37CA34D851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133600"/>
          <a:ext cx="3657600" cy="3071814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 == 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 == 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"" == 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null == 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undefined == 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 == ""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null == undefined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43F28B-382A-41F9-9729-BD0EEBD95885}"/>
              </a:ext>
            </a:extLst>
          </p:cNvPr>
          <p:cNvSpPr txBox="1"/>
          <p:nvPr/>
        </p:nvSpPr>
        <p:spPr>
          <a:xfrm>
            <a:off x="2743200" y="5638800"/>
            <a:ext cx="44539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Pros and cons of automatic type conversion??</a:t>
            </a:r>
          </a:p>
        </p:txBody>
      </p:sp>
    </p:spTree>
    <p:extLst>
      <p:ext uri="{BB962C8B-B14F-4D97-AF65-F5344CB8AC3E}">
        <p14:creationId xmlns:p14="http://schemas.microsoft.com/office/powerpoint/2010/main" val="1402329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573BF53-4A30-F04C-8453-0AC4A5151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Statements</a:t>
            </a:r>
          </a:p>
        </p:txBody>
      </p:sp>
      <p:sp>
        <p:nvSpPr>
          <p:cNvPr id="29699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95ABE18-F792-5F4B-B927-8B04B58D1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All common Java statements, e.g.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>
                <a:cs typeface="Courier New" panose="02070309020205020404" pitchFamily="49" charset="0"/>
              </a:rPr>
              <a:t>,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  <a:r>
              <a:rPr lang="en-US" altLang="en-US">
                <a:cs typeface="Courier New" panose="02070309020205020404" pitchFamily="49" charset="0"/>
              </a:rPr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>
                <a:cs typeface="Courier New" panose="02070309020205020404" pitchFamily="49" charset="0"/>
              </a:rPr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en-US" altLang="en-US">
                <a:cs typeface="Courier New" panose="02070309020205020404" pitchFamily="49" charset="0"/>
              </a:rPr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>
                <a:cs typeface="Courier New" panose="02070309020205020404" pitchFamily="49" charset="0"/>
              </a:rPr>
              <a:t>,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r>
              <a:rPr lang="en-US" altLang="en-US">
                <a:cs typeface="Courier New" panose="02070309020205020404" pitchFamily="49" charset="0"/>
              </a:rPr>
              <a:t> …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for..in</a:t>
            </a:r>
            <a:r>
              <a:rPr lang="en-US" altLang="en-US"/>
              <a:t> loop iterate over object property keys</a:t>
            </a:r>
            <a:endParaRPr lang="en-US" altLang="en-US" i="1"/>
          </a:p>
          <a:p>
            <a:r>
              <a:rPr lang="en-US" altLang="en-US" i="1"/>
              <a:t>Strict equality check</a:t>
            </a:r>
            <a:r>
              <a:rPr lang="en-US" altLang="en-US"/>
              <a:t> is used in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  <a:p>
            <a:r>
              <a:rPr lang="en-US" altLang="en-US"/>
              <a:t>Semicolon is optional but highly recommended</a:t>
            </a:r>
          </a:p>
        </p:txBody>
      </p:sp>
    </p:spTree>
    <p:extLst>
      <p:ext uri="{BB962C8B-B14F-4D97-AF65-F5344CB8AC3E}">
        <p14:creationId xmlns:p14="http://schemas.microsoft.com/office/powerpoint/2010/main" val="2050989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B1C0F44-4E42-A946-809D-2BCF9854F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Functions as First-class Citizens</a:t>
            </a:r>
          </a:p>
        </p:txBody>
      </p:sp>
      <p:sp>
        <p:nvSpPr>
          <p:cNvPr id="30723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DE75EBE-D089-5648-847F-9D3BF9263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JavaScript, functions are actually objects</a:t>
            </a:r>
          </a:p>
          <a:p>
            <a:pPr lvl="1"/>
            <a:r>
              <a:rPr lang="en-US" altLang="en-US"/>
              <a:t>Assigned to a variable</a:t>
            </a:r>
          </a:p>
          <a:p>
            <a:pPr lvl="2"/>
            <a:r>
              <a:rPr lang="en-US" altLang="en-US"/>
              <a:t>Assigned as a property of an object</a:t>
            </a:r>
          </a:p>
          <a:p>
            <a:pPr lvl="2"/>
            <a:r>
              <a:rPr lang="en-US" altLang="en-US" i="1"/>
              <a:t>Function literals </a:t>
            </a:r>
            <a:r>
              <a:rPr lang="en-US" altLang="en-US"/>
              <a:t>(a.k.a. </a:t>
            </a:r>
            <a:r>
              <a:rPr lang="en-US" altLang="en-US" i="1"/>
              <a:t>function expressions, anonymous functions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Passed as a function argument</a:t>
            </a:r>
          </a:p>
          <a:p>
            <a:pPr lvl="1"/>
            <a:r>
              <a:rPr lang="en-US" altLang="en-US"/>
              <a:t>Returned as a function result</a:t>
            </a:r>
          </a:p>
        </p:txBody>
      </p:sp>
    </p:spTree>
    <p:extLst>
      <p:ext uri="{BB962C8B-B14F-4D97-AF65-F5344CB8AC3E}">
        <p14:creationId xmlns:p14="http://schemas.microsoft.com/office/powerpoint/2010/main" val="910378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16ECB70-8462-954D-8E39-ED7438A0AF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Examples</a:t>
            </a:r>
          </a:p>
        </p:txBody>
      </p:sp>
      <p:sp>
        <p:nvSpPr>
          <p:cNvPr id="31747" name="TextBox 3">
            <a:extLst>
              <a:ext uri="{FF2B5EF4-FFF2-40B4-BE49-F238E27FC236}">
                <a16:creationId xmlns:a16="http://schemas.microsoft.com/office/drawing/2014/main" id="{115651E7-6F62-7548-91C9-D48FB21BF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1676401"/>
            <a:ext cx="4792663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function foo()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alert("foo");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bar = function()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alert("bar");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setTimeout( bar, 5000 );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setTimeout( function()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alert("foobar");},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5000 )</a:t>
            </a:r>
          </a:p>
        </p:txBody>
      </p:sp>
      <p:sp>
        <p:nvSpPr>
          <p:cNvPr id="31748" name="TextBox 4">
            <a:extLst>
              <a:ext uri="{FF2B5EF4-FFF2-40B4-BE49-F238E27FC236}">
                <a16:creationId xmlns:a16="http://schemas.microsoft.com/office/drawing/2014/main" id="{A9AAF1E9-D034-1C48-829C-2FE847EB2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1684338"/>
            <a:ext cx="2403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Regular function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declaration</a:t>
            </a:r>
          </a:p>
        </p:txBody>
      </p:sp>
      <p:sp>
        <p:nvSpPr>
          <p:cNvPr id="31749" name="TextBox 5">
            <a:extLst>
              <a:ext uri="{FF2B5EF4-FFF2-40B4-BE49-F238E27FC236}">
                <a16:creationId xmlns:a16="http://schemas.microsoft.com/office/drawing/2014/main" id="{ADCCDB70-A7CF-7D4E-BB7F-03437C9AE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3208338"/>
            <a:ext cx="31861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/>
              <a:t> Function literal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/>
              <a:t> Function assignment</a:t>
            </a:r>
          </a:p>
        </p:txBody>
      </p:sp>
      <p:sp>
        <p:nvSpPr>
          <p:cNvPr id="31750" name="TextBox 6">
            <a:extLst>
              <a:ext uri="{FF2B5EF4-FFF2-40B4-BE49-F238E27FC236}">
                <a16:creationId xmlns:a16="http://schemas.microsoft.com/office/drawing/2014/main" id="{50C68BA7-3E42-C040-AF19-05163D743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4572001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Function as parameter</a:t>
            </a:r>
          </a:p>
        </p:txBody>
      </p:sp>
      <p:sp>
        <p:nvSpPr>
          <p:cNvPr id="31751" name="TextBox 7">
            <a:extLst>
              <a:ext uri="{FF2B5EF4-FFF2-40B4-BE49-F238E27FC236}">
                <a16:creationId xmlns:a16="http://schemas.microsoft.com/office/drawing/2014/main" id="{DCCD0BB7-E1FB-3743-ADC9-206CFFA5E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5486401"/>
            <a:ext cx="21828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Function literal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as parameter</a:t>
            </a:r>
          </a:p>
        </p:txBody>
      </p:sp>
    </p:spTree>
    <p:extLst>
      <p:ext uri="{BB962C8B-B14F-4D97-AF65-F5344CB8AC3E}">
        <p14:creationId xmlns:p14="http://schemas.microsoft.com/office/powerpoint/2010/main" val="2579303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11F12489-250A-7544-8613-6E61D5B21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Arguments</a:t>
            </a:r>
          </a:p>
        </p:txBody>
      </p:sp>
      <p:sp>
        <p:nvSpPr>
          <p:cNvPr id="32771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CF36B46-7BAD-5441-B47B-750D69075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2200" y="3886200"/>
            <a:ext cx="7772400" cy="2438400"/>
          </a:xfrm>
        </p:spPr>
        <p:txBody>
          <a:bodyPr/>
          <a:lstStyle/>
          <a:p>
            <a:r>
              <a:rPr lang="en-US" altLang="en-US"/>
              <a:t>A special variable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en-US" altLang="en-US"/>
              <a:t> hold all the arguments to a function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en-US" altLang="en-US"/>
              <a:t> is not an array but similar to an array, e.g.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arguments.length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arguments[0]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arguments[1]</a:t>
            </a:r>
            <a:r>
              <a:rPr lang="en-US" altLang="en-US"/>
              <a:t>, …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7231E66-BB8F-6440-B259-FF0088DB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854200"/>
            <a:ext cx="3886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function add(x,y)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return x+y;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773" name="Rectangle 1">
            <a:extLst>
              <a:ext uri="{FF2B5EF4-FFF2-40B4-BE49-F238E27FC236}">
                <a16:creationId xmlns:a16="http://schemas.microsoft.com/office/drawing/2014/main" id="{2A6E8541-2B5A-E24E-AF57-E1C022441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828800"/>
            <a:ext cx="2971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add(10,20);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add("10","20");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add(10);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add(10,20,30);</a:t>
            </a:r>
            <a:endParaRPr lang="en-US" altLang="en-US" sz="24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344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9BBB567E-DB97-DC4D-91E4-0010FB377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Arrow Functions</a:t>
            </a:r>
          </a:p>
        </p:txBody>
      </p:sp>
      <p:sp>
        <p:nvSpPr>
          <p:cNvPr id="3379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1491A2-72BA-B24D-BB05-DEDF2F167B6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362200" y="1905000"/>
            <a:ext cx="4191000" cy="4495800"/>
          </a:xfrm>
        </p:spPr>
        <p:txBody>
          <a:bodyPr/>
          <a:lstStyle/>
          <a:p>
            <a:r>
              <a:rPr lang="en-US" altLang="en-US" dirty="0"/>
              <a:t>A.K.A. </a:t>
            </a:r>
            <a:r>
              <a:rPr lang="en-US" altLang="en-US" i="1" dirty="0"/>
              <a:t>lambda expressions, lambdas</a:t>
            </a:r>
          </a:p>
          <a:p>
            <a:r>
              <a:rPr lang="en-US" altLang="en-US" dirty="0"/>
              <a:t>A more concise way to write function literals</a:t>
            </a:r>
          </a:p>
          <a:p>
            <a:r>
              <a:rPr lang="en-US" altLang="en-US" dirty="0"/>
              <a:t>Does not have its own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dirty="0"/>
              <a:t> or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en-US" altLang="en-US" dirty="0"/>
              <a:t> variables</a:t>
            </a:r>
          </a:p>
        </p:txBody>
      </p:sp>
      <p:sp>
        <p:nvSpPr>
          <p:cNvPr id="33796" name="TextBox 4">
            <a:extLst>
              <a:ext uri="{FF2B5EF4-FFF2-40B4-BE49-F238E27FC236}">
                <a16:creationId xmlns:a16="http://schemas.microsoft.com/office/drawing/2014/main" id="{79CCF149-2199-104C-B63F-6280F7EE6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101" y="1905000"/>
            <a:ext cx="2581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function(a)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return a*2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33797" name="TextBox 5">
            <a:extLst>
              <a:ext uri="{FF2B5EF4-FFF2-40B4-BE49-F238E27FC236}">
                <a16:creationId xmlns:a16="http://schemas.microsoft.com/office/drawing/2014/main" id="{664DF45A-B419-AE42-8DE8-14143FA6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3733801"/>
            <a:ext cx="3317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(a)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=&gt;</a:t>
            </a:r>
            <a:r>
              <a:rPr lang="en-US" altLang="en-US" sz="2400">
                <a:latin typeface="Courier New" panose="02070309020205020404" pitchFamily="49" charset="0"/>
              </a:rPr>
              <a:t>{return a*2}</a:t>
            </a:r>
          </a:p>
        </p:txBody>
      </p:sp>
      <p:sp>
        <p:nvSpPr>
          <p:cNvPr id="33798" name="TextBox 6">
            <a:extLst>
              <a:ext uri="{FF2B5EF4-FFF2-40B4-BE49-F238E27FC236}">
                <a16:creationId xmlns:a16="http://schemas.microsoft.com/office/drawing/2014/main" id="{1FA142E2-02BE-D842-AB1E-187704875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214" y="5029201"/>
            <a:ext cx="1290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a</a:t>
            </a:r>
            <a:r>
              <a:rPr lang="en-US" altLang="en-US" sz="2400" b="1">
                <a:solidFill>
                  <a:schemeClr val="tx2"/>
                </a:solidFill>
                <a:latin typeface="Courier New" panose="02070309020205020404" pitchFamily="49" charset="0"/>
              </a:rPr>
              <a:t>=&gt;</a:t>
            </a:r>
            <a:r>
              <a:rPr lang="en-US" altLang="en-US" sz="2400">
                <a:latin typeface="Courier New" panose="02070309020205020404" pitchFamily="49" charset="0"/>
              </a:rPr>
              <a:t>a*2</a:t>
            </a:r>
          </a:p>
        </p:txBody>
      </p:sp>
      <p:sp>
        <p:nvSpPr>
          <p:cNvPr id="33799" name="Arrow: Down 7">
            <a:extLst>
              <a:ext uri="{FF2B5EF4-FFF2-40B4-BE49-F238E27FC236}">
                <a16:creationId xmlns:a16="http://schemas.microsoft.com/office/drawing/2014/main" id="{BF706DA9-47AA-DE4D-9F08-67218C578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226" y="3200400"/>
            <a:ext cx="327025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0" name="Arrow: Down 8">
            <a:extLst>
              <a:ext uri="{FF2B5EF4-FFF2-40B4-BE49-F238E27FC236}">
                <a16:creationId xmlns:a16="http://schemas.microsoft.com/office/drawing/2014/main" id="{3AE7827E-37AB-9A4B-971A-936562C9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226" y="4495800"/>
            <a:ext cx="327025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41568202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6A34BE64-D36E-DA40-A17C-132EDBE4C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Method Example</a:t>
            </a:r>
          </a:p>
        </p:txBody>
      </p:sp>
      <p:sp>
        <p:nvSpPr>
          <p:cNvPr id="40963" name="TextBox 3">
            <a:extLst>
              <a:ext uri="{FF2B5EF4-FFF2-40B4-BE49-F238E27FC236}">
                <a16:creationId xmlns:a16="http://schemas.microsoft.com/office/drawing/2014/main" id="{B6FE57C2-BD4A-3E4C-B9E5-DCDE58374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1676401"/>
            <a:ext cx="8112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user =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name: 'Joe',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hello: function()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console.log(`My name is ${</a:t>
            </a:r>
            <a:r>
              <a:rPr lang="en-US" altLang="en-US" sz="2400">
                <a:solidFill>
                  <a:schemeClr val="tx2"/>
                </a:solidFill>
                <a:latin typeface="Courier New" panose="02070309020205020404" pitchFamily="49" charset="0"/>
              </a:rPr>
              <a:t>this</a:t>
            </a:r>
            <a:r>
              <a:rPr lang="en-US" altLang="en-US" sz="2400">
                <a:latin typeface="Courier New" panose="02070309020205020404" pitchFamily="49" charset="0"/>
              </a:rPr>
              <a:t>.name}`);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40964" name="TextBox 5">
            <a:extLst>
              <a:ext uri="{FF2B5EF4-FFF2-40B4-BE49-F238E27FC236}">
                <a16:creationId xmlns:a16="http://schemas.microsoft.com/office/drawing/2014/main" id="{7CA55DD4-47FF-8343-9DC9-E5F68B154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4321176"/>
            <a:ext cx="8112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let user =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name: 'Joe',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hello()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console.log(`My name is ${</a:t>
            </a:r>
            <a:r>
              <a:rPr lang="en-US" altLang="en-US" sz="2400">
                <a:solidFill>
                  <a:schemeClr val="tx2"/>
                </a:solidFill>
                <a:latin typeface="Courier New" panose="02070309020205020404" pitchFamily="49" charset="0"/>
              </a:rPr>
              <a:t>this</a:t>
            </a:r>
            <a:r>
              <a:rPr lang="en-US" altLang="en-US" sz="2400">
                <a:latin typeface="Courier New" panose="02070309020205020404" pitchFamily="49" charset="0"/>
              </a:rPr>
              <a:t>.name}`);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40965" name="Arrow: Down 6">
            <a:extLst>
              <a:ext uri="{FF2B5EF4-FFF2-40B4-BE49-F238E27FC236}">
                <a16:creationId xmlns:a16="http://schemas.microsoft.com/office/drawing/2014/main" id="{8E999C0F-ED75-F044-A9EE-50CA081E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3908425"/>
            <a:ext cx="3810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46319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469-47B6-3F44-B66C-98E5EF6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0797-EB40-5941-9023-B706F843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9583"/>
            <a:ext cx="10515600" cy="2527380"/>
          </a:xfrm>
        </p:spPr>
        <p:txBody>
          <a:bodyPr>
            <a:normAutofit/>
          </a:bodyPr>
          <a:lstStyle/>
          <a:p>
            <a:r>
              <a:rPr lang="en-US" sz="2400" dirty="0"/>
              <a:t>HTML elements can be placed within other elements</a:t>
            </a:r>
          </a:p>
          <a:p>
            <a:r>
              <a:rPr lang="en-US" sz="2400" dirty="0"/>
              <a:t>Tags must be nested properly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F07B6-E959-B340-9179-8A5BCC3A29AF}"/>
              </a:ext>
            </a:extLst>
          </p:cNvPr>
          <p:cNvSpPr txBox="1">
            <a:spLocks/>
          </p:cNvSpPr>
          <p:nvPr/>
        </p:nvSpPr>
        <p:spPr>
          <a:xfrm>
            <a:off x="990600" y="1619851"/>
            <a:ext cx="10515600" cy="77500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&lt;p&gt;My cat is &lt;strong&gt;very&lt;/strong&gt; grumpy.&lt;/p&gt;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495DA1-FE01-7A43-A243-1B6A96FA7D8B}"/>
              </a:ext>
            </a:extLst>
          </p:cNvPr>
          <p:cNvSpPr txBox="1">
            <a:spLocks/>
          </p:cNvSpPr>
          <p:nvPr/>
        </p:nvSpPr>
        <p:spPr>
          <a:xfrm>
            <a:off x="990600" y="2704755"/>
            <a:ext cx="10515600" cy="77500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&lt;p&gt;My cat is &lt;strong&gt;very grumpy.&lt;/p&gt;&lt;/strong&gt; </a:t>
            </a:r>
          </a:p>
        </p:txBody>
      </p:sp>
    </p:spTree>
    <p:extLst>
      <p:ext uri="{BB962C8B-B14F-4D97-AF65-F5344CB8AC3E}">
        <p14:creationId xmlns:p14="http://schemas.microsoft.com/office/powerpoint/2010/main" val="233658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4AAB-572D-7B40-91EA-32DD85EB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categories: Block and Inline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5688-D3BB-0C4B-B975-2C164AF6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Block-level elements form a visible block on a page.</a:t>
            </a:r>
          </a:p>
          <a:p>
            <a:r>
              <a:rPr lang="en-US" sz="1800" dirty="0"/>
              <a:t>Block-level elements are usually structural elements on the page, such as a headings, paragraphs, lists, </a:t>
            </a:r>
            <a:r>
              <a:rPr lang="en-US" sz="1800" dirty="0" err="1"/>
              <a:t>nav</a:t>
            </a:r>
            <a:r>
              <a:rPr lang="en-US" sz="1800" dirty="0"/>
              <a:t> menu, or footers</a:t>
            </a:r>
          </a:p>
          <a:p>
            <a:r>
              <a:rPr lang="en-US" sz="1800" dirty="0"/>
              <a:t>Block-level elements do not nest in inline elements</a:t>
            </a:r>
          </a:p>
          <a:p>
            <a:endParaRPr lang="en-US" sz="1800" dirty="0"/>
          </a:p>
          <a:p>
            <a:r>
              <a:rPr lang="en-US" sz="1800" dirty="0"/>
              <a:t>Inline elements are contained within block-level elements</a:t>
            </a:r>
          </a:p>
          <a:p>
            <a:r>
              <a:rPr lang="en-US" sz="1800" dirty="0"/>
              <a:t>Inline element will not cause a new line to appear in the document. </a:t>
            </a:r>
          </a:p>
          <a:p>
            <a:r>
              <a:rPr lang="en-US" sz="1800" dirty="0"/>
              <a:t>HTML5 introduces significantly more categories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471DD-6E77-6748-8F0F-2F04DEDB3C63}"/>
              </a:ext>
            </a:extLst>
          </p:cNvPr>
          <p:cNvSpPr txBox="1">
            <a:spLocks/>
          </p:cNvSpPr>
          <p:nvPr/>
        </p:nvSpPr>
        <p:spPr>
          <a:xfrm>
            <a:off x="6565900" y="2282632"/>
            <a:ext cx="4787900" cy="77500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&gt;first&lt;/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&gt;&lt;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&gt;second&lt;/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&gt;&lt;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&gt;third&lt;/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&gt; &lt;p&gt;fourth&lt;/p&gt;&lt;p&gt;fifth&lt;/p&gt;&lt;p&gt;sixth&lt;/p&gt;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F5C3F-1E2D-BF49-8467-EE863C3A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50" y="3763883"/>
            <a:ext cx="16891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D37B4-9409-1F40-8D60-ABD331B7B3A8}"/>
              </a:ext>
            </a:extLst>
          </p:cNvPr>
          <p:cNvSpPr txBox="1"/>
          <p:nvPr/>
        </p:nvSpPr>
        <p:spPr>
          <a:xfrm>
            <a:off x="6565900" y="340043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5EA4F-36FD-814B-B6BA-6062BCDECDD9}"/>
              </a:ext>
            </a:extLst>
          </p:cNvPr>
          <p:cNvSpPr txBox="1"/>
          <p:nvPr/>
        </p:nvSpPr>
        <p:spPr>
          <a:xfrm>
            <a:off x="6557641" y="1825625"/>
            <a:ext cx="98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Markup: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176CB-8C6A-A04B-9D29-1A064CFC1C4A}"/>
              </a:ext>
            </a:extLst>
          </p:cNvPr>
          <p:cNvSpPr txBox="1"/>
          <p:nvPr/>
        </p:nvSpPr>
        <p:spPr>
          <a:xfrm>
            <a:off x="129092" y="6176963"/>
            <a:ext cx="1171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https://developer.mozilla.org/en-US/docs/Web/HTML/Block-level_elements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4"/>
              </a:rPr>
              <a:t>https://developer.mozilla.org/en-US/docs/Web/HTML/Inline_elements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4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10037</TotalTime>
  <Words>6058</Words>
  <Application>Microsoft Macintosh PowerPoint</Application>
  <PresentationFormat>Widescreen</PresentationFormat>
  <Paragraphs>722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等线 Light</vt:lpstr>
      <vt:lpstr>Microsoft YaHei</vt:lpstr>
      <vt:lpstr>ＭＳ Ｐゴシック</vt:lpstr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Wingdings 2</vt:lpstr>
      <vt:lpstr>Office Theme</vt:lpstr>
      <vt:lpstr>HTML, CSS, JavaScript Review</vt:lpstr>
      <vt:lpstr>Lecture Agenda</vt:lpstr>
      <vt:lpstr>DePaul Club - Security Daemons</vt:lpstr>
      <vt:lpstr>D2L Introduction &amp; Homework</vt:lpstr>
      <vt:lpstr>HTML (Hypertext markup language)</vt:lpstr>
      <vt:lpstr>Browser’s Role in retrieving HTML</vt:lpstr>
      <vt:lpstr>Anatomy of an HTML Element</vt:lpstr>
      <vt:lpstr>Nesting elements</vt:lpstr>
      <vt:lpstr>Element categories: Block and Inline</vt:lpstr>
      <vt:lpstr>Void Elements</vt:lpstr>
      <vt:lpstr>Element Attributes</vt:lpstr>
      <vt:lpstr>Boolean Attributes</vt:lpstr>
      <vt:lpstr>Minimal HTML document</vt:lpstr>
      <vt:lpstr>Basic Elements</vt:lpstr>
      <vt:lpstr>Unordered Lists</vt:lpstr>
      <vt:lpstr>Ordered Lists</vt:lpstr>
      <vt:lpstr>Tables</vt:lpstr>
      <vt:lpstr>&lt;div&gt; and &lt;span&gt; elements </vt:lpstr>
      <vt:lpstr>&lt;link&gt; element</vt:lpstr>
      <vt:lpstr>&lt;script&gt; element</vt:lpstr>
      <vt:lpstr>HTML4 vs HTML5</vt:lpstr>
      <vt:lpstr>Forms</vt:lpstr>
      <vt:lpstr>Text input</vt:lpstr>
      <vt:lpstr>Password input</vt:lpstr>
      <vt:lpstr>Radio Button input</vt:lpstr>
      <vt:lpstr>Checkbox input</vt:lpstr>
      <vt:lpstr>Drop down list</vt:lpstr>
      <vt:lpstr>Docs - MDN HTML Web Docs</vt:lpstr>
      <vt:lpstr>Cascading Style Sheets (CSS)</vt:lpstr>
      <vt:lpstr>Separation of Content and Presentation</vt:lpstr>
      <vt:lpstr>Anatomy of a CSS Rule</vt:lpstr>
      <vt:lpstr>CSS Tags and Attributes</vt:lpstr>
      <vt:lpstr>DIV as a container</vt:lpstr>
      <vt:lpstr>Styling a block with “id”</vt:lpstr>
      <vt:lpstr>Styling a block with “class”</vt:lpstr>
      <vt:lpstr>Multiple tags with the same styling</vt:lpstr>
      <vt:lpstr>CSS Box Model</vt:lpstr>
      <vt:lpstr>CSS Properties</vt:lpstr>
      <vt:lpstr>Three ways to add style rules</vt:lpstr>
      <vt:lpstr>Inline Styles</vt:lpstr>
      <vt:lpstr>Embedded Style</vt:lpstr>
      <vt:lpstr>External Styles</vt:lpstr>
      <vt:lpstr>CSS Frameworks - Responsive Web Design</vt:lpstr>
      <vt:lpstr>What is Bootstrap?</vt:lpstr>
      <vt:lpstr>Where to Get Bootstrap?</vt:lpstr>
      <vt:lpstr>Bootstrap CDN</vt:lpstr>
      <vt:lpstr>Create Web Page with Bootstrap (1)</vt:lpstr>
      <vt:lpstr>Create Web Page with Bootstrap (2)</vt:lpstr>
      <vt:lpstr>Create Web Page with Bootstrap (3)</vt:lpstr>
      <vt:lpstr>Bootstrap Grids</vt:lpstr>
      <vt:lpstr>Grid Classes</vt:lpstr>
      <vt:lpstr>Basic Structure of a Bootstrap Grid</vt:lpstr>
      <vt:lpstr>NPM</vt:lpstr>
      <vt:lpstr>Node package.json</vt:lpstr>
      <vt:lpstr>Basic Usage of NPM</vt:lpstr>
      <vt:lpstr>PowerPoint Presentation</vt:lpstr>
      <vt:lpstr>Javascript Review</vt:lpstr>
      <vt:lpstr>Strict Mode</vt:lpstr>
      <vt:lpstr>Types</vt:lpstr>
      <vt:lpstr>Literals</vt:lpstr>
      <vt:lpstr>Variables and Constants</vt:lpstr>
      <vt:lpstr>Variable Scope</vt:lpstr>
      <vt:lpstr>Template Literal</vt:lpstr>
      <vt:lpstr>Object Literal</vt:lpstr>
      <vt:lpstr>JSON (JavaScript Object Notation)</vt:lpstr>
      <vt:lpstr>Object Property</vt:lpstr>
      <vt:lpstr>Property Value Shorthand</vt:lpstr>
      <vt:lpstr>Array</vt:lpstr>
      <vt:lpstr>Operators</vt:lpstr>
      <vt:lpstr>Automatic Type Conversion</vt:lpstr>
      <vt:lpstr>Statements</vt:lpstr>
      <vt:lpstr>Functions as First-class Citizens</vt:lpstr>
      <vt:lpstr>Function Examples</vt:lpstr>
      <vt:lpstr>Function Arguments</vt:lpstr>
      <vt:lpstr>Arrow Functions</vt:lpstr>
      <vt:lpstr>Object Method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CSS, JavaScript Review</dc:title>
  <dc:creator>p</dc:creator>
  <cp:lastModifiedBy>p</cp:lastModifiedBy>
  <cp:revision>132</cp:revision>
  <dcterms:created xsi:type="dcterms:W3CDTF">2021-09-08T01:24:08Z</dcterms:created>
  <dcterms:modified xsi:type="dcterms:W3CDTF">2022-09-13T03:21:37Z</dcterms:modified>
</cp:coreProperties>
</file>